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22.xml"/>
  <Override ContentType="application/vnd.openxmlformats-officedocument.presentationml.slide+xml" PartName="/ppt/slides/slide23.xml"/>
  <Override ContentType="application/vnd.openxmlformats-officedocument.presentationml.slide+xml" PartName="/ppt/slides/slide24.xml"/>
  <Override ContentType="application/vnd.openxmlformats-officedocument.presentationml.slide+xml" PartName="/ppt/slides/slide25.xml"/>
  <Override ContentType="application/vnd.openxmlformats-officedocument.presentationml.slide+xml" PartName="/ppt/slides/slide26.xml"/>
  <Override ContentType="application/vnd.openxmlformats-officedocument.presentationml.slide+xml" PartName="/ppt/slides/slide27.xml"/>
  <Override ContentType="application/vnd.openxmlformats-officedocument.presentationml.slide+xml" PartName="/ppt/slides/slide28.xml"/>
  <Override ContentType="application/vnd.openxmlformats-officedocument.presentationml.slide+xml" PartName="/ppt/slides/slide29.xml"/>
  <Override ContentType="application/vnd.openxmlformats-officedocument.presentationml.slide+xml" PartName="/ppt/slides/slide30.xml"/>
  <Override ContentType="application/vnd.openxmlformats-officedocument.presentationml.slide+xml" PartName="/ppt/slides/slide31.xml"/>
  <Override ContentType="application/vnd.openxmlformats-officedocument.presentationml.slide+xml" PartName="/ppt/slides/slide32.xml"/>
  <Override ContentType="application/vnd.openxmlformats-officedocument.presentationml.slide+xml" PartName="/ppt/slides/slide33.xml"/>
  <Override ContentType="application/vnd.openxmlformats-officedocument.presentationml.slide+xml" PartName="/ppt/slides/slide34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</p:sldIdLst>
  <p:sldSz cx="18288000" cy="10287000"/>
  <p:notesSz cx="6858000" cy="9144000"/>
  <p:embeddedFontLst>
    <p:embeddedFont>
      <p:font typeface="Montserrat Ultra-Bold" charset="1" panose="00000900000000000000"/>
      <p:regular r:id="rId40"/>
    </p:embeddedFont>
    <p:embeddedFont>
      <p:font typeface="Montserrat" charset="1" panose="00000500000000000000"/>
      <p:regular r:id="rId41"/>
    </p:embeddedFont>
    <p:embeddedFont>
      <p:font typeface="Bebas Neue Bold" charset="1" panose="020B0606020202050201"/>
      <p:regular r:id="rId42"/>
    </p:embeddedFont>
    <p:embeddedFont>
      <p:font typeface="Montserrat Bold" charset="1" panose="00000800000000000000"/>
      <p:regular r:id="rId43"/>
    </p:embeddedFont>
    <p:embeddedFont>
      <p:font typeface="Montserrat Classic" charset="1" panose="00000500000000000000"/>
      <p:regular r:id="rId44"/>
    </p:embeddedFont>
    <p:embeddedFont>
      <p:font typeface="Bebas Neue" charset="1" panose="00000500000000000000"/>
      <p:regular r:id="rId45"/>
    </p:embeddedFont>
    <p:embeddedFont>
      <p:font typeface="Montserrat Italics" charset="1" panose="00000500000000000000"/>
      <p:regular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slides/slide14.xml" Type="http://schemas.openxmlformats.org/officeDocument/2006/relationships/slide"/><Relationship Id="rId2" Target="presProps.xml" Type="http://schemas.openxmlformats.org/officeDocument/2006/relationships/presProps"/><Relationship Id="rId20" Target="slides/slide15.xml" Type="http://schemas.openxmlformats.org/officeDocument/2006/relationships/slide"/><Relationship Id="rId21" Target="slides/slide16.xml" Type="http://schemas.openxmlformats.org/officeDocument/2006/relationships/slide"/><Relationship Id="rId22" Target="slides/slide17.xml" Type="http://schemas.openxmlformats.org/officeDocument/2006/relationships/slide"/><Relationship Id="rId23" Target="slides/slide18.xml" Type="http://schemas.openxmlformats.org/officeDocument/2006/relationships/slide"/><Relationship Id="rId24" Target="slides/slide19.xml" Type="http://schemas.openxmlformats.org/officeDocument/2006/relationships/slide"/><Relationship Id="rId25" Target="slides/slide20.xml" Type="http://schemas.openxmlformats.org/officeDocument/2006/relationships/slide"/><Relationship Id="rId26" Target="slides/slide21.xml" Type="http://schemas.openxmlformats.org/officeDocument/2006/relationships/slide"/><Relationship Id="rId27" Target="slides/slide22.xml" Type="http://schemas.openxmlformats.org/officeDocument/2006/relationships/slide"/><Relationship Id="rId28" Target="slides/slide23.xml" Type="http://schemas.openxmlformats.org/officeDocument/2006/relationships/slide"/><Relationship Id="rId29" Target="slides/slide24.xml" Type="http://schemas.openxmlformats.org/officeDocument/2006/relationships/slide"/><Relationship Id="rId3" Target="viewProps.xml" Type="http://schemas.openxmlformats.org/officeDocument/2006/relationships/viewProps"/><Relationship Id="rId30" Target="slides/slide25.xml" Type="http://schemas.openxmlformats.org/officeDocument/2006/relationships/slide"/><Relationship Id="rId31" Target="slides/slide26.xml" Type="http://schemas.openxmlformats.org/officeDocument/2006/relationships/slide"/><Relationship Id="rId32" Target="slides/slide27.xml" Type="http://schemas.openxmlformats.org/officeDocument/2006/relationships/slide"/><Relationship Id="rId33" Target="slides/slide28.xml" Type="http://schemas.openxmlformats.org/officeDocument/2006/relationships/slide"/><Relationship Id="rId34" Target="slides/slide29.xml" Type="http://schemas.openxmlformats.org/officeDocument/2006/relationships/slide"/><Relationship Id="rId35" Target="slides/slide30.xml" Type="http://schemas.openxmlformats.org/officeDocument/2006/relationships/slide"/><Relationship Id="rId36" Target="slides/slide31.xml" Type="http://schemas.openxmlformats.org/officeDocument/2006/relationships/slide"/><Relationship Id="rId37" Target="slides/slide32.xml" Type="http://schemas.openxmlformats.org/officeDocument/2006/relationships/slide"/><Relationship Id="rId38" Target="slides/slide33.xml" Type="http://schemas.openxmlformats.org/officeDocument/2006/relationships/slide"/><Relationship Id="rId39" Target="slides/slide34.xml" Type="http://schemas.openxmlformats.org/officeDocument/2006/relationships/slide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2.png" Type="http://schemas.openxmlformats.org/officeDocument/2006/relationships/image"/><Relationship Id="rId3" Target="../media/image33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4.jpe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jpe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36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7.png" Type="http://schemas.openxmlformats.org/officeDocument/2006/relationships/image"/><Relationship Id="rId3" Target="../media/image38.png" Type="http://schemas.openxmlformats.org/officeDocument/2006/relationships/image"/></Relationships>
</file>

<file path=ppt/slides/_rels/slide1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jpeg" Type="http://schemas.openxmlformats.org/officeDocument/2006/relationships/image"/></Relationships>
</file>

<file path=ppt/slides/_rels/slide1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0.jpeg" Type="http://schemas.openxmlformats.org/officeDocument/2006/relationships/image"/></Relationships>
</file>

<file path=ppt/slides/_rels/slide1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jpeg" Type="http://schemas.openxmlformats.org/officeDocument/2006/relationships/image"/><Relationship Id="rId3" Target="../media/image42.jpeg" Type="http://schemas.openxmlformats.org/officeDocument/2006/relationships/image"/><Relationship Id="rId4" Target="../media/image43.jpeg" Type="http://schemas.openxmlformats.org/officeDocument/2006/relationships/image"/></Relationships>
</file>

<file path=ppt/slides/_rels/slide1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4.jpeg" Type="http://schemas.openxmlformats.org/officeDocument/2006/relationships/image"/><Relationship Id="rId3" Target="../media/image45.png" Type="http://schemas.openxmlformats.org/officeDocument/2006/relationships/image"/><Relationship Id="rId4" Target="../media/image46.jpeg" Type="http://schemas.openxmlformats.org/officeDocument/2006/relationships/image"/><Relationship Id="rId5" Target="../media/image47.jpeg" Type="http://schemas.openxmlformats.org/officeDocument/2006/relationships/image"/></Relationships>
</file>

<file path=ppt/slides/_rels/slide1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8.jpeg" Type="http://schemas.openxmlformats.org/officeDocument/2006/relationships/image"/><Relationship Id="rId3" Target="../media/image49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1.svg" Type="http://schemas.openxmlformats.org/officeDocument/2006/relationships/image"/><Relationship Id="rId2" Target="../media/image3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Relationship Id="rId9" Target="../media/image10.png" Type="http://schemas.openxmlformats.org/officeDocument/2006/relationships/image"/></Relationships>
</file>

<file path=ppt/slides/_rels/slide2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0.jpeg" Type="http://schemas.openxmlformats.org/officeDocument/2006/relationships/image"/><Relationship Id="rId3" Target="../media/image51.jpeg" Type="http://schemas.openxmlformats.org/officeDocument/2006/relationships/image"/></Relationships>
</file>

<file path=ppt/slides/_rels/slide2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2.jpeg" Type="http://schemas.openxmlformats.org/officeDocument/2006/relationships/image"/><Relationship Id="rId3" Target="../media/image53.jpeg" Type="http://schemas.openxmlformats.org/officeDocument/2006/relationships/image"/></Relationships>
</file>

<file path=ppt/slides/_rels/slide2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25.png" Type="http://schemas.openxmlformats.org/officeDocument/2006/relationships/image"/><Relationship Id="rId6" Target="../media/image26.svg" Type="http://schemas.openxmlformats.org/officeDocument/2006/relationships/image"/></Relationships>
</file>

<file path=ppt/slides/_rels/slide2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png" Type="http://schemas.openxmlformats.org/officeDocument/2006/relationships/image"/></Relationships>
</file>

<file path=ppt/slides/_rels/slide2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4.png" Type="http://schemas.openxmlformats.org/officeDocument/2006/relationships/image"/></Relationships>
</file>

<file path=ppt/slides/_rels/slide2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25.png" Type="http://schemas.openxmlformats.org/officeDocument/2006/relationships/image"/><Relationship Id="rId6" Target="../media/image26.svg" Type="http://schemas.openxmlformats.org/officeDocument/2006/relationships/image"/></Relationships>
</file>

<file path=ppt/slides/_rels/slide2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5.png" Type="http://schemas.openxmlformats.org/officeDocument/2006/relationships/image"/></Relationships>
</file>

<file path=ppt/slides/_rels/slide2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6.pn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8.png" Type="http://schemas.openxmlformats.org/officeDocument/2006/relationships/image"/><Relationship Id="rId6" Target="../media/image9.svg" Type="http://schemas.openxmlformats.org/officeDocument/2006/relationships/image"/><Relationship Id="rId7" Target="../media/image57.png" Type="http://schemas.openxmlformats.org/officeDocument/2006/relationships/image"/><Relationship Id="rId8" Target="../media/image58.svg" Type="http://schemas.openxmlformats.org/officeDocument/2006/relationships/image"/></Relationships>
</file>

<file path=ppt/slides/_rels/slide2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9.png" Type="http://schemas.openxmlformats.org/officeDocument/2006/relationships/image"/></Relationships>
</file>

<file path=ppt/slides/_rels/slide2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0.jpeg" Type="http://schemas.openxmlformats.org/officeDocument/2006/relationships/image"/><Relationship Id="rId3" Target="../media/image61.jpeg" Type="http://schemas.openxmlformats.org/officeDocument/2006/relationships/image"/><Relationship Id="rId4" Target="../media/image23.png" Type="http://schemas.openxmlformats.org/officeDocument/2006/relationships/image"/><Relationship Id="rId5" Target="../media/image24.svg" Type="http://schemas.openxmlformats.org/officeDocument/2006/relationships/image"/><Relationship Id="rId6" Target="../media/image25.png" Type="http://schemas.openxmlformats.org/officeDocument/2006/relationships/image"/><Relationship Id="rId7" Target="../media/image26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/Relationships>
</file>

<file path=ppt/slides/_rels/slide3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2.png" Type="http://schemas.openxmlformats.org/officeDocument/2006/relationships/image"/></Relationships>
</file>

<file path=ppt/slides/_rels/slide3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3.png" Type="http://schemas.openxmlformats.org/officeDocument/2006/relationships/image"/><Relationship Id="rId3" Target="../media/image64.png" Type="http://schemas.openxmlformats.org/officeDocument/2006/relationships/image"/><Relationship Id="rId4" Target="../media/image65.svg" Type="http://schemas.openxmlformats.org/officeDocument/2006/relationships/image"/></Relationships>
</file>

<file path=ppt/slides/_rels/slide3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6.png" Type="http://schemas.openxmlformats.org/officeDocument/2006/relationships/image"/></Relationships>
</file>

<file path=ppt/slides/_rels/slide3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7.png" Type="http://schemas.openxmlformats.org/officeDocument/2006/relationships/image"/><Relationship Id="rId3" Target="../media/image68.svg" Type="http://schemas.openxmlformats.org/officeDocument/2006/relationships/image"/></Relationships>
</file>

<file path=ppt/slides/_rels/slide3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8.png" Type="http://schemas.openxmlformats.org/officeDocument/2006/relationships/image"/><Relationship Id="rId11" Target="../media/image9.svg" Type="http://schemas.openxmlformats.org/officeDocument/2006/relationships/image"/><Relationship Id="rId12" Target="../media/image74.png" Type="http://schemas.openxmlformats.org/officeDocument/2006/relationships/image"/><Relationship Id="rId13" Target="../media/image75.png" Type="http://schemas.openxmlformats.org/officeDocument/2006/relationships/image"/><Relationship Id="rId14" Target="../media/image76.png" Type="http://schemas.openxmlformats.org/officeDocument/2006/relationships/image"/><Relationship Id="rId15" Target="../media/image77.png" Type="http://schemas.openxmlformats.org/officeDocument/2006/relationships/image"/><Relationship Id="rId16" Target="../media/image78.png" Type="http://schemas.openxmlformats.org/officeDocument/2006/relationships/image"/><Relationship Id="rId17" Target="../media/image79.png" Type="http://schemas.openxmlformats.org/officeDocument/2006/relationships/image"/><Relationship Id="rId2" Target="../media/image69.jpe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2.png" Type="http://schemas.openxmlformats.org/officeDocument/2006/relationships/image"/><Relationship Id="rId6" Target="../media/image70.png" Type="http://schemas.openxmlformats.org/officeDocument/2006/relationships/image"/><Relationship Id="rId7" Target="../media/image71.svg" Type="http://schemas.openxmlformats.org/officeDocument/2006/relationships/image"/><Relationship Id="rId8" Target="../media/image72.png" Type="http://schemas.openxmlformats.org/officeDocument/2006/relationships/image"/><Relationship Id="rId9" Target="../media/image73.sv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3.jpeg" Type="http://schemas.openxmlformats.org/officeDocument/2006/relationships/image"/><Relationship Id="rId3" Target="../media/image4.png" Type="http://schemas.openxmlformats.org/officeDocument/2006/relationships/image"/><Relationship Id="rId4" Target="../media/image5.svg" Type="http://schemas.openxmlformats.org/officeDocument/2006/relationships/image"/><Relationship Id="rId5" Target="../media/image6.png" Type="http://schemas.openxmlformats.org/officeDocument/2006/relationships/image"/><Relationship Id="rId6" Target="../media/image7.svg" Type="http://schemas.openxmlformats.org/officeDocument/2006/relationships/image"/><Relationship Id="rId7" Target="../media/image8.png" Type="http://schemas.openxmlformats.org/officeDocument/2006/relationships/image"/><Relationship Id="rId8" Target="../media/image9.sv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4.png" Type="http://schemas.openxmlformats.org/officeDocument/2006/relationships/image"/><Relationship Id="rId3" Target="../media/image15.svg" Type="http://schemas.openxmlformats.org/officeDocument/2006/relationships/image"/><Relationship Id="rId4" Target="../media/image16.jpeg" Type="http://schemas.openxmlformats.org/officeDocument/2006/relationships/image"/><Relationship Id="rId5" Target="../media/image17.jpeg" Type="http://schemas.openxmlformats.org/officeDocument/2006/relationships/image"/><Relationship Id="rId6" Target="../media/image18.jpeg" Type="http://schemas.openxmlformats.org/officeDocument/2006/relationships/image"/><Relationship Id="rId7" Target="../media/image19.png" Type="http://schemas.openxmlformats.org/officeDocument/2006/relationships/image"/><Relationship Id="rId8" Target="../media/image20.sv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jpeg" Type="http://schemas.openxmlformats.org/officeDocument/2006/relationships/image"/><Relationship Id="rId3" Target="../media/image23.png" Type="http://schemas.openxmlformats.org/officeDocument/2006/relationships/image"/><Relationship Id="rId4" Target="../media/image24.svg" Type="http://schemas.openxmlformats.org/officeDocument/2006/relationships/image"/><Relationship Id="rId5" Target="../media/image25.png" Type="http://schemas.openxmlformats.org/officeDocument/2006/relationships/image"/><Relationship Id="rId6" Target="../media/image26.sv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9.jpeg" Type="http://schemas.openxmlformats.org/officeDocument/2006/relationships/image"/><Relationship Id="rId3" Target="../media/image30.jpeg" Type="http://schemas.openxmlformats.org/officeDocument/2006/relationships/image"/><Relationship Id="rId4" Target="../media/image3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03B6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128588"/>
            <a:ext cx="18288000" cy="10544175"/>
            <a:chOff x="0" y="0"/>
            <a:chExt cx="1444978" cy="8331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1444978" cy="833120"/>
            </a:xfrm>
            <a:custGeom>
              <a:avLst/>
              <a:gdLst/>
              <a:ahLst/>
              <a:cxnLst/>
              <a:rect r="r" b="b" t="t" l="l"/>
              <a:pathLst>
                <a:path h="833120" w="1444978">
                  <a:moveTo>
                    <a:pt x="0" y="0"/>
                  </a:moveTo>
                  <a:lnTo>
                    <a:pt x="1444978" y="0"/>
                  </a:lnTo>
                  <a:lnTo>
                    <a:pt x="1444978" y="833120"/>
                  </a:lnTo>
                  <a:lnTo>
                    <a:pt x="0" y="833120"/>
                  </a:lnTo>
                  <a:close/>
                </a:path>
              </a:pathLst>
            </a:custGeom>
            <a:blipFill>
              <a:blip r:embed="rId2"/>
              <a:stretch>
                <a:fillRect l="0" t="-7708" r="0" b="-7708"/>
              </a:stretch>
            </a:blipFill>
          </p:spPr>
        </p:sp>
      </p:grpSp>
      <p:sp>
        <p:nvSpPr>
          <p:cNvPr name="Freeform 4" id="4"/>
          <p:cNvSpPr/>
          <p:nvPr/>
        </p:nvSpPr>
        <p:spPr>
          <a:xfrm flipH="false" flipV="false" rot="0">
            <a:off x="15494460" y="932719"/>
            <a:ext cx="1850565" cy="1850565"/>
          </a:xfrm>
          <a:custGeom>
            <a:avLst/>
            <a:gdLst/>
            <a:ahLst/>
            <a:cxnLst/>
            <a:rect r="r" b="b" t="t" l="l"/>
            <a:pathLst>
              <a:path h="1850565" w="1850565">
                <a:moveTo>
                  <a:pt x="0" y="0"/>
                </a:moveTo>
                <a:lnTo>
                  <a:pt x="1850565" y="0"/>
                </a:lnTo>
                <a:lnTo>
                  <a:pt x="1850565" y="1850565"/>
                </a:lnTo>
                <a:lnTo>
                  <a:pt x="0" y="185056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92404" y="8299394"/>
            <a:ext cx="17324359" cy="11728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380"/>
              </a:lnSpc>
            </a:pPr>
            <a:r>
              <a:rPr lang="en-US" sz="5500" b="true">
                <a:solidFill>
                  <a:srgbClr val="FFFFFF"/>
                </a:solidFill>
                <a:latin typeface="Montserrat Ultra-Bold"/>
                <a:ea typeface="Montserrat Ultra-Bold"/>
                <a:cs typeface="Montserrat Ultra-Bold"/>
                <a:sym typeface="Montserrat Ultra-Bold"/>
              </a:rPr>
              <a:t>KID MUSEUM // ARLINGTON PUBLIC SCHOOLS</a:t>
            </a:r>
          </a:p>
          <a:p>
            <a:pPr algn="l">
              <a:lnSpc>
                <a:spcPts val="2899"/>
              </a:lnSpc>
            </a:pPr>
            <a:r>
              <a:rPr lang="en-US" sz="24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November 21, 2025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174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943041" y="0"/>
            <a:ext cx="10287000" cy="10287000"/>
          </a:xfrm>
          <a:custGeom>
            <a:avLst/>
            <a:gdLst/>
            <a:ahLst/>
            <a:cxnLst/>
            <a:rect r="r" b="b" t="t" l="l"/>
            <a:pathLst>
              <a:path h="10287000" w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065790" y="0"/>
            <a:ext cx="10222210" cy="10672552"/>
          </a:xfrm>
          <a:custGeom>
            <a:avLst/>
            <a:gdLst/>
            <a:ahLst/>
            <a:cxnLst/>
            <a:rect r="r" b="b" t="t" l="l"/>
            <a:pathLst>
              <a:path h="10672552" w="10222210">
                <a:moveTo>
                  <a:pt x="0" y="0"/>
                </a:moveTo>
                <a:lnTo>
                  <a:pt x="10222210" y="0"/>
                </a:lnTo>
                <a:lnTo>
                  <a:pt x="10222210" y="10672552"/>
                </a:lnTo>
                <a:lnTo>
                  <a:pt x="0" y="1067255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543" t="-997" r="-1903" b="0"/>
            </a:stretch>
          </a:blipFill>
        </p:spPr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174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23162" y="1668741"/>
            <a:ext cx="17313776" cy="7953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 b="true">
                <a:solidFill>
                  <a:srgbClr val="FFBF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BRAD ATTACHMENTS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6299"/>
              </a:lnSpc>
            </a:pPr>
            <a:r>
              <a:rPr lang="en-US" sz="4499" b="true">
                <a:solidFill>
                  <a:srgbClr val="FFBF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STANDS</a:t>
            </a:r>
          </a:p>
          <a:p>
            <a:pPr algn="l" marL="971539" indent="-485769" lvl="1">
              <a:lnSpc>
                <a:spcPts val="6299"/>
              </a:lnSpc>
              <a:buFont typeface="Arial"/>
              <a:buChar char="•"/>
            </a:pPr>
            <a:r>
              <a:rPr lang="en-US" sz="44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Stands</a:t>
            </a:r>
          </a:p>
          <a:p>
            <a:pPr algn="l" marL="971539" indent="-485769" lvl="1">
              <a:lnSpc>
                <a:spcPts val="6299"/>
              </a:lnSpc>
              <a:buFont typeface="Arial"/>
              <a:buChar char="•"/>
            </a:pPr>
            <a:r>
              <a:rPr lang="en-US" sz="44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Triangle/ Gusset</a:t>
            </a:r>
          </a:p>
          <a:p>
            <a:pPr algn="l" marL="971539" indent="-485769" lvl="1">
              <a:lnSpc>
                <a:spcPts val="6299"/>
              </a:lnSpc>
              <a:buFont typeface="Arial"/>
              <a:buChar char="•"/>
            </a:pPr>
            <a:r>
              <a:rPr lang="en-US" sz="44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Slot and Connect</a:t>
            </a:r>
          </a:p>
          <a:p>
            <a:pPr algn="l" marL="971539" indent="-485769" lvl="1">
              <a:lnSpc>
                <a:spcPts val="6299"/>
              </a:lnSpc>
              <a:buFont typeface="Arial"/>
              <a:buChar char="•"/>
            </a:pPr>
            <a:r>
              <a:rPr lang="en-US" sz="44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Scoring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6299"/>
              </a:lnSpc>
            </a:pPr>
            <a:r>
              <a:rPr lang="en-US" sz="4499" b="true">
                <a:solidFill>
                  <a:srgbClr val="FFBF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CIRCLES</a:t>
            </a:r>
          </a:p>
          <a:p>
            <a:pPr algn="l" marL="971539" indent="-485769" lvl="1">
              <a:lnSpc>
                <a:spcPts val="6299"/>
              </a:lnSpc>
              <a:buFont typeface="Arial"/>
              <a:buChar char="•"/>
            </a:pPr>
            <a:r>
              <a:rPr lang="en-US" sz="44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Trace and cut</a:t>
            </a:r>
          </a:p>
          <a:p>
            <a:pPr algn="l" marL="971539" indent="-485769" lvl="1">
              <a:lnSpc>
                <a:spcPts val="6299"/>
              </a:lnSpc>
              <a:buFont typeface="Arial"/>
              <a:buChar char="•"/>
            </a:pPr>
            <a:r>
              <a:rPr lang="en-US" sz="44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</a:t>
            </a:r>
            <a:r>
              <a:rPr lang="en-US" sz="44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un</a:t>
            </a:r>
            <a:r>
              <a:rPr lang="en-US" sz="44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0488374" y="-112502"/>
            <a:ext cx="7799626" cy="10399502"/>
          </a:xfrm>
          <a:custGeom>
            <a:avLst/>
            <a:gdLst/>
            <a:ahLst/>
            <a:cxnLst/>
            <a:rect r="r" b="b" t="t" l="l"/>
            <a:pathLst>
              <a:path h="10399502" w="7799626">
                <a:moveTo>
                  <a:pt x="0" y="0"/>
                </a:moveTo>
                <a:lnTo>
                  <a:pt x="7799626" y="0"/>
                </a:lnTo>
                <a:lnTo>
                  <a:pt x="7799626" y="10399502"/>
                </a:lnTo>
                <a:lnTo>
                  <a:pt x="0" y="1039950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23162" y="748626"/>
            <a:ext cx="15678474" cy="996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5"/>
              </a:lnSpc>
            </a:pPr>
            <a:r>
              <a:rPr lang="en-US" b="true" sz="75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CARDBOARD CONSTRUCTION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174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8245309" cy="10287000"/>
            <a:chOff x="0" y="0"/>
            <a:chExt cx="10993746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3214" r="0" b="3214"/>
            <a:stretch>
              <a:fillRect/>
            </a:stretch>
          </p:blipFill>
          <p:spPr>
            <a:xfrm flipH="false" flipV="false">
              <a:off x="0" y="0"/>
              <a:ext cx="10993746" cy="13716000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-5400000">
            <a:off x="1018065" y="2054278"/>
            <a:ext cx="10415587" cy="6307032"/>
          </a:xfrm>
          <a:custGeom>
            <a:avLst/>
            <a:gdLst/>
            <a:ahLst/>
            <a:cxnLst/>
            <a:rect r="r" b="b" t="t" l="l"/>
            <a:pathLst>
              <a:path h="6307032" w="10415587">
                <a:moveTo>
                  <a:pt x="0" y="0"/>
                </a:moveTo>
                <a:lnTo>
                  <a:pt x="10415587" y="0"/>
                </a:lnTo>
                <a:lnTo>
                  <a:pt x="10415587" y="6307032"/>
                </a:lnTo>
                <a:lnTo>
                  <a:pt x="0" y="63070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21917" t="0" r="-22105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8506004" y="2241551"/>
            <a:ext cx="6472728" cy="5932485"/>
          </a:xfrm>
          <a:custGeom>
            <a:avLst/>
            <a:gdLst/>
            <a:ahLst/>
            <a:cxnLst/>
            <a:rect r="r" b="b" t="t" l="l"/>
            <a:pathLst>
              <a:path h="5932485" w="6472728">
                <a:moveTo>
                  <a:pt x="0" y="0"/>
                </a:moveTo>
                <a:lnTo>
                  <a:pt x="6472728" y="0"/>
                </a:lnTo>
                <a:lnTo>
                  <a:pt x="6472728" y="5932485"/>
                </a:lnTo>
                <a:lnTo>
                  <a:pt x="0" y="59324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8506004" y="1190625"/>
            <a:ext cx="8015572" cy="996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5"/>
              </a:lnSpc>
            </a:pPr>
            <a:r>
              <a:rPr lang="en-US" b="true" sz="75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CHOMP SAW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174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576524" y="-70334"/>
            <a:ext cx="10427667" cy="10427667"/>
          </a:xfrm>
          <a:custGeom>
            <a:avLst/>
            <a:gdLst/>
            <a:ahLst/>
            <a:cxnLst/>
            <a:rect r="r" b="b" t="t" l="l"/>
            <a:pathLst>
              <a:path h="10427667" w="10427667">
                <a:moveTo>
                  <a:pt x="0" y="0"/>
                </a:moveTo>
                <a:lnTo>
                  <a:pt x="10427667" y="0"/>
                </a:lnTo>
                <a:lnTo>
                  <a:pt x="10427667" y="10427668"/>
                </a:lnTo>
                <a:lnTo>
                  <a:pt x="0" y="1042766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8817279" y="0"/>
            <a:ext cx="10180289" cy="10180289"/>
          </a:xfrm>
          <a:custGeom>
            <a:avLst/>
            <a:gdLst/>
            <a:ahLst/>
            <a:cxnLst/>
            <a:rect r="r" b="b" t="t" l="l"/>
            <a:pathLst>
              <a:path h="10180289" w="10180289">
                <a:moveTo>
                  <a:pt x="0" y="0"/>
                </a:moveTo>
                <a:lnTo>
                  <a:pt x="10180289" y="0"/>
                </a:lnTo>
                <a:lnTo>
                  <a:pt x="10180289" y="10180289"/>
                </a:lnTo>
                <a:lnTo>
                  <a:pt x="0" y="101802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174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23162" y="1716267"/>
            <a:ext cx="17313776" cy="85591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159"/>
              </a:lnSpc>
            </a:pPr>
            <a:r>
              <a:rPr lang="en-US" sz="4399" b="true">
                <a:solidFill>
                  <a:srgbClr val="FFBF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#1 DESIGN AND BUILD A STAND UP GAME</a:t>
            </a:r>
          </a:p>
          <a:p>
            <a:pPr algn="l" marL="734055" indent="-367027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Design criteria:</a:t>
            </a:r>
          </a:p>
          <a:p>
            <a:pPr algn="l" marL="1468109" indent="-489370" lvl="2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Collage </a:t>
            </a:r>
            <a:r>
              <a:rPr lang="en-US" sz="3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or layer multiple materials</a:t>
            </a:r>
          </a:p>
          <a:p>
            <a:pPr algn="l" marL="1468109" indent="-489370" lvl="2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Use at least 1 construction technique you learned today</a:t>
            </a:r>
          </a:p>
          <a:p>
            <a:pPr algn="l" marL="734055" indent="-367027" lvl="1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ELA Skills &amp; Standards: </a:t>
            </a:r>
          </a:p>
          <a:p>
            <a:pPr algn="l" marL="1468109" indent="-489370" lvl="2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Grade 1 Story Structure- character, setting, plot</a:t>
            </a:r>
          </a:p>
          <a:p>
            <a:pPr algn="l" marL="1468109" indent="-489370" lvl="2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Grade 5 Plot Summary- sequence of events</a:t>
            </a:r>
          </a:p>
          <a:p>
            <a:pPr algn="l">
              <a:lnSpc>
                <a:spcPts val="3359"/>
              </a:lnSpc>
            </a:pPr>
          </a:p>
          <a:p>
            <a:pPr algn="l">
              <a:lnSpc>
                <a:spcPts val="6159"/>
              </a:lnSpc>
            </a:pPr>
            <a:r>
              <a:rPr lang="en-US" sz="4399" b="true">
                <a:solidFill>
                  <a:srgbClr val="FFBF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#2 CONSTRUCT A HOLDER FOR ____ CUBES</a:t>
            </a:r>
          </a:p>
          <a:p>
            <a:pPr algn="l" marL="734061" indent="-367031" lvl="1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Challenge Cards:</a:t>
            </a:r>
          </a:p>
          <a:p>
            <a:pPr algn="l" marL="1468122" indent="-489374" lvl="2">
              <a:lnSpc>
                <a:spcPts val="4760"/>
              </a:lnSpc>
              <a:buFont typeface="Arial"/>
              <a:buChar char="⚬"/>
            </a:pPr>
            <a:r>
              <a:rPr lang="en-US" sz="3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Create challenge cards to include additional design features</a:t>
            </a:r>
          </a:p>
          <a:p>
            <a:pPr algn="l" marL="734061" indent="-367031" lvl="1">
              <a:lnSpc>
                <a:spcPts val="4760"/>
              </a:lnSpc>
              <a:buFont typeface="Arial"/>
              <a:buChar char="•"/>
            </a:pPr>
            <a:r>
              <a:rPr lang="en-US" sz="3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Math</a:t>
            </a:r>
            <a:r>
              <a:rPr lang="en-US" sz="3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Skills:</a:t>
            </a:r>
          </a:p>
          <a:p>
            <a:pPr algn="l" marL="1468122" indent="-489374" lvl="2">
              <a:lnSpc>
                <a:spcPts val="4760"/>
              </a:lnSpc>
              <a:buFont typeface="Arial"/>
              <a:buChar char="⚬"/>
            </a:pPr>
            <a:r>
              <a:rPr lang="en-US" sz="3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Grade 4 Me</a:t>
            </a:r>
            <a:r>
              <a:rPr lang="en-US" sz="3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</a:t>
            </a:r>
            <a:r>
              <a:rPr lang="en-US" sz="3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surem</a:t>
            </a:r>
            <a:r>
              <a:rPr lang="en-US" sz="3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</a:t>
            </a:r>
            <a:r>
              <a:rPr lang="en-US" sz="3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nt/</a:t>
            </a:r>
            <a:r>
              <a:rPr lang="en-US" sz="3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Per</a:t>
            </a:r>
            <a:r>
              <a:rPr lang="en-US" sz="3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</a:t>
            </a:r>
            <a:r>
              <a:rPr lang="en-US" sz="3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meter</a:t>
            </a:r>
          </a:p>
          <a:p>
            <a:pPr algn="l" marL="1468122" indent="-489374" lvl="2">
              <a:lnSpc>
                <a:spcPts val="4760"/>
              </a:lnSpc>
              <a:buFont typeface="Arial"/>
              <a:buChar char="⚬"/>
            </a:pPr>
            <a:r>
              <a:rPr lang="en-US" sz="3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Gr</a:t>
            </a:r>
            <a:r>
              <a:rPr lang="en-US" sz="3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ad</a:t>
            </a:r>
            <a:r>
              <a:rPr lang="en-US" sz="3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 3/ 4 Writing equati</a:t>
            </a:r>
            <a:r>
              <a:rPr lang="en-US" sz="3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</a:t>
            </a:r>
            <a:r>
              <a:rPr lang="en-US" sz="34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0">
            <a:off x="14353203" y="586701"/>
            <a:ext cx="3583735" cy="6356958"/>
          </a:xfrm>
          <a:custGeom>
            <a:avLst/>
            <a:gdLst/>
            <a:ahLst/>
            <a:cxnLst/>
            <a:rect r="r" b="b" t="t" l="l"/>
            <a:pathLst>
              <a:path h="6356958" w="3583735">
                <a:moveTo>
                  <a:pt x="0" y="0"/>
                </a:moveTo>
                <a:lnTo>
                  <a:pt x="3583735" y="0"/>
                </a:lnTo>
                <a:lnTo>
                  <a:pt x="3583735" y="6356959"/>
                </a:lnTo>
                <a:lnTo>
                  <a:pt x="0" y="63569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23162" y="748626"/>
            <a:ext cx="15678474" cy="996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5"/>
              </a:lnSpc>
            </a:pPr>
            <a:r>
              <a:rPr lang="en-US" b="true" sz="75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MAKER PROJECT DESIGN PROMPTS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174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286000" y="0"/>
            <a:ext cx="13716000" cy="10287000"/>
          </a:xfrm>
          <a:custGeom>
            <a:avLst/>
            <a:gdLst/>
            <a:ahLst/>
            <a:cxnLst/>
            <a:rect r="r" b="b" t="t" l="l"/>
            <a:pathLst>
              <a:path h="10287000" w="13716000">
                <a:moveTo>
                  <a:pt x="0" y="0"/>
                </a:moveTo>
                <a:lnTo>
                  <a:pt x="13716000" y="0"/>
                </a:lnTo>
                <a:lnTo>
                  <a:pt x="13716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>
  <p:cSld>
    <p:bg>
      <p:bgPr>
        <a:solidFill>
          <a:srgbClr val="4174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23162" y="1716267"/>
            <a:ext cx="17313776" cy="7162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971550" indent="-485775" lvl="1">
              <a:lnSpc>
                <a:spcPts val="6299"/>
              </a:lnSpc>
              <a:buFont typeface="Arial"/>
              <a:buChar char="•"/>
            </a:pPr>
            <a:r>
              <a:rPr lang="en-US" sz="4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Think about</a:t>
            </a:r>
            <a:r>
              <a:rPr lang="en-US" sz="4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~10 minute snippets! </a:t>
            </a:r>
          </a:p>
          <a:p>
            <a:pPr algn="l" marL="1943100" indent="-647700" lvl="2">
              <a:lnSpc>
                <a:spcPts val="6299"/>
              </a:lnSpc>
              <a:buFont typeface="Arial"/>
              <a:buChar char="⚬"/>
            </a:pPr>
            <a:r>
              <a:rPr lang="en-US" sz="4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</a:t>
            </a:r>
            <a:r>
              <a:rPr lang="en-US" sz="4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at ideas do you have to incorporate making in small ways with your students? </a:t>
            </a:r>
          </a:p>
          <a:p>
            <a:pPr algn="l">
              <a:lnSpc>
                <a:spcPts val="6299"/>
              </a:lnSpc>
            </a:pPr>
          </a:p>
          <a:p>
            <a:pPr algn="l" marL="971550" indent="-485775" lvl="1">
              <a:lnSpc>
                <a:spcPts val="6299"/>
              </a:lnSpc>
              <a:buFont typeface="Arial"/>
              <a:buChar char="•"/>
            </a:pPr>
            <a:r>
              <a:rPr lang="en-US" sz="4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What mini maker projects/ prompts could you give students to allow them to pr</a:t>
            </a:r>
            <a:r>
              <a:rPr lang="en-US" sz="4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actice</a:t>
            </a:r>
            <a:r>
              <a:rPr lang="en-US" sz="4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skills and content? </a:t>
            </a:r>
          </a:p>
          <a:p>
            <a:pPr algn="l">
              <a:lnSpc>
                <a:spcPts val="6299"/>
              </a:lnSpc>
            </a:pPr>
          </a:p>
          <a:p>
            <a:pPr algn="l" marL="971550" indent="-485775" lvl="1">
              <a:lnSpc>
                <a:spcPts val="6299"/>
              </a:lnSpc>
              <a:buFont typeface="Arial"/>
              <a:buChar char="•"/>
            </a:pPr>
            <a:r>
              <a:rPr lang="en-US" sz="45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What extensions or other ideas do you have following this session? </a:t>
            </a:r>
          </a:p>
        </p:txBody>
      </p:sp>
      <p:sp>
        <p:nvSpPr>
          <p:cNvPr name="TextBox 3" id="3"/>
          <p:cNvSpPr txBox="true"/>
          <p:nvPr/>
        </p:nvSpPr>
        <p:spPr>
          <a:xfrm rot="0">
            <a:off x="623162" y="748626"/>
            <a:ext cx="15678474" cy="996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5"/>
              </a:lnSpc>
            </a:pPr>
            <a:r>
              <a:rPr lang="en-US" b="true" sz="75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REFLECTION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174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-5400000">
            <a:off x="5904562" y="4724662"/>
            <a:ext cx="4767719" cy="6356958"/>
          </a:xfrm>
          <a:custGeom>
            <a:avLst/>
            <a:gdLst/>
            <a:ahLst/>
            <a:cxnLst/>
            <a:rect r="r" b="b" t="t" l="l"/>
            <a:pathLst>
              <a:path h="6356958" w="4767719">
                <a:moveTo>
                  <a:pt x="0" y="0"/>
                </a:moveTo>
                <a:lnTo>
                  <a:pt x="4767718" y="0"/>
                </a:lnTo>
                <a:lnTo>
                  <a:pt x="4767718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653719" y="387194"/>
            <a:ext cx="7605581" cy="5704186"/>
          </a:xfrm>
          <a:custGeom>
            <a:avLst/>
            <a:gdLst/>
            <a:ahLst/>
            <a:cxnLst/>
            <a:rect r="r" b="b" t="t" l="l"/>
            <a:pathLst>
              <a:path h="5704186" w="7605581">
                <a:moveTo>
                  <a:pt x="0" y="0"/>
                </a:moveTo>
                <a:lnTo>
                  <a:pt x="7605581" y="0"/>
                </a:lnTo>
                <a:lnTo>
                  <a:pt x="7605581" y="5704186"/>
                </a:lnTo>
                <a:lnTo>
                  <a:pt x="0" y="570418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5400000">
            <a:off x="1630829" y="-532791"/>
            <a:ext cx="5519910" cy="7359879"/>
          </a:xfrm>
          <a:custGeom>
            <a:avLst/>
            <a:gdLst/>
            <a:ahLst/>
            <a:cxnLst/>
            <a:rect r="r" b="b" t="t" l="l"/>
            <a:pathLst>
              <a:path h="7359879" w="5519910">
                <a:moveTo>
                  <a:pt x="0" y="0"/>
                </a:moveTo>
                <a:lnTo>
                  <a:pt x="5519909" y="0"/>
                </a:lnTo>
                <a:lnTo>
                  <a:pt x="5519909" y="7359880"/>
                </a:lnTo>
                <a:lnTo>
                  <a:pt x="0" y="73598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11999194" y="8065066"/>
            <a:ext cx="15678474" cy="996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5"/>
              </a:lnSpc>
            </a:pPr>
            <a:r>
              <a:rPr lang="en-US" b="true" sz="75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STORYTELLING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174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23162" y="2006649"/>
            <a:ext cx="5307663" cy="4563088"/>
          </a:xfrm>
          <a:custGeom>
            <a:avLst/>
            <a:gdLst/>
            <a:ahLst/>
            <a:cxnLst/>
            <a:rect r="r" b="b" t="t" l="l"/>
            <a:pathLst>
              <a:path h="4563088" w="5307663">
                <a:moveTo>
                  <a:pt x="0" y="0"/>
                </a:moveTo>
                <a:lnTo>
                  <a:pt x="5307663" y="0"/>
                </a:lnTo>
                <a:lnTo>
                  <a:pt x="5307663" y="4563088"/>
                </a:lnTo>
                <a:lnTo>
                  <a:pt x="0" y="456308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31118" r="-3998" b="-30173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9713082" y="5143500"/>
            <a:ext cx="6588554" cy="4935056"/>
          </a:xfrm>
          <a:custGeom>
            <a:avLst/>
            <a:gdLst/>
            <a:ahLst/>
            <a:cxnLst/>
            <a:rect r="r" b="b" t="t" l="l"/>
            <a:pathLst>
              <a:path h="4935056" w="6588554">
                <a:moveTo>
                  <a:pt x="0" y="0"/>
                </a:moveTo>
                <a:lnTo>
                  <a:pt x="6588554" y="0"/>
                </a:lnTo>
                <a:lnTo>
                  <a:pt x="6588554" y="4935056"/>
                </a:lnTo>
                <a:lnTo>
                  <a:pt x="0" y="493505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3488619" y="586701"/>
            <a:ext cx="4493015" cy="5067950"/>
          </a:xfrm>
          <a:custGeom>
            <a:avLst/>
            <a:gdLst/>
            <a:ahLst/>
            <a:cxnLst/>
            <a:rect r="r" b="b" t="t" l="l"/>
            <a:pathLst>
              <a:path h="5067950" w="4493015">
                <a:moveTo>
                  <a:pt x="0" y="0"/>
                </a:moveTo>
                <a:lnTo>
                  <a:pt x="4493015" y="0"/>
                </a:lnTo>
                <a:lnTo>
                  <a:pt x="4493015" y="5067951"/>
                </a:lnTo>
                <a:lnTo>
                  <a:pt x="0" y="50679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5930825" y="4763515"/>
            <a:ext cx="3675821" cy="5038409"/>
          </a:xfrm>
          <a:custGeom>
            <a:avLst/>
            <a:gdLst/>
            <a:ahLst/>
            <a:cxnLst/>
            <a:rect r="r" b="b" t="t" l="l"/>
            <a:pathLst>
              <a:path h="5038409" w="3675821">
                <a:moveTo>
                  <a:pt x="0" y="0"/>
                </a:moveTo>
                <a:lnTo>
                  <a:pt x="3675821" y="0"/>
                </a:lnTo>
                <a:lnTo>
                  <a:pt x="3675821" y="5038409"/>
                </a:lnTo>
                <a:lnTo>
                  <a:pt x="0" y="503840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21290" t="-24615" r="-28877" b="-21459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23162" y="748626"/>
            <a:ext cx="15678474" cy="996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5"/>
              </a:lnSpc>
            </a:pPr>
            <a:r>
              <a:rPr lang="en-US" b="true" sz="75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LOOMS AND COLLAGES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174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635723" y="1744941"/>
            <a:ext cx="4999597" cy="7513359"/>
          </a:xfrm>
          <a:custGeom>
            <a:avLst/>
            <a:gdLst/>
            <a:ahLst/>
            <a:cxnLst/>
            <a:rect r="r" b="b" t="t" l="l"/>
            <a:pathLst>
              <a:path h="7513359" w="4999597">
                <a:moveTo>
                  <a:pt x="0" y="0"/>
                </a:moveTo>
                <a:lnTo>
                  <a:pt x="4999597" y="0"/>
                </a:lnTo>
                <a:lnTo>
                  <a:pt x="4999597" y="7513359"/>
                </a:lnTo>
                <a:lnTo>
                  <a:pt x="0" y="751335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442" t="0" r="0" b="-65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240231" y="1744941"/>
            <a:ext cx="5519910" cy="7359879"/>
          </a:xfrm>
          <a:custGeom>
            <a:avLst/>
            <a:gdLst/>
            <a:ahLst/>
            <a:cxnLst/>
            <a:rect r="r" b="b" t="t" l="l"/>
            <a:pathLst>
              <a:path h="7359879" w="5519910">
                <a:moveTo>
                  <a:pt x="0" y="0"/>
                </a:moveTo>
                <a:lnTo>
                  <a:pt x="5519910" y="0"/>
                </a:lnTo>
                <a:lnTo>
                  <a:pt x="5519910" y="7359880"/>
                </a:lnTo>
                <a:lnTo>
                  <a:pt x="0" y="735988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23162" y="748626"/>
            <a:ext cx="15678474" cy="996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5"/>
              </a:lnSpc>
            </a:pPr>
            <a:r>
              <a:rPr lang="en-US" b="true" sz="75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MARBLE RUN GAMES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03B6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8245309" cy="10287000"/>
            <a:chOff x="0" y="0"/>
            <a:chExt cx="10993746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23331" t="0" r="23331" b="0"/>
            <a:stretch>
              <a:fillRect/>
            </a:stretch>
          </p:blipFill>
          <p:spPr>
            <a:xfrm flipH="false" flipV="false">
              <a:off x="0" y="0"/>
              <a:ext cx="10993746" cy="13716000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-5400000">
            <a:off x="-106475" y="1925690"/>
            <a:ext cx="10415587" cy="6307032"/>
          </a:xfrm>
          <a:custGeom>
            <a:avLst/>
            <a:gdLst/>
            <a:ahLst/>
            <a:cxnLst/>
            <a:rect r="r" b="b" t="t" l="l"/>
            <a:pathLst>
              <a:path h="6307032" w="10415587">
                <a:moveTo>
                  <a:pt x="0" y="0"/>
                </a:moveTo>
                <a:lnTo>
                  <a:pt x="10415587" y="0"/>
                </a:lnTo>
                <a:lnTo>
                  <a:pt x="10415587" y="6307032"/>
                </a:lnTo>
                <a:lnTo>
                  <a:pt x="0" y="63070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21917" t="0" r="-22105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660954">
            <a:off x="3192387" y="6434288"/>
            <a:ext cx="6066943" cy="5273185"/>
          </a:xfrm>
          <a:custGeom>
            <a:avLst/>
            <a:gdLst/>
            <a:ahLst/>
            <a:cxnLst/>
            <a:rect r="r" b="b" t="t" l="l"/>
            <a:pathLst>
              <a:path h="5273185" w="6066943">
                <a:moveTo>
                  <a:pt x="0" y="0"/>
                </a:moveTo>
                <a:lnTo>
                  <a:pt x="6066943" y="0"/>
                </a:lnTo>
                <a:lnTo>
                  <a:pt x="6066943" y="5273185"/>
                </a:lnTo>
                <a:lnTo>
                  <a:pt x="0" y="52731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9243728" y="847336"/>
            <a:ext cx="8015572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5"/>
              </a:lnSpc>
            </a:pPr>
            <a:r>
              <a:rPr lang="en-US" b="true" sz="7500">
                <a:solidFill>
                  <a:srgbClr val="FFBF41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AGENDA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9985566" y="1713423"/>
            <a:ext cx="7761276" cy="78295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Introductions &amp; Framing</a:t>
            </a:r>
          </a:p>
          <a:p>
            <a:pPr algn="l">
              <a:lnSpc>
                <a:spcPts val="4199"/>
              </a:lnSpc>
            </a:pPr>
          </a:p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Starting Activity</a:t>
            </a:r>
          </a:p>
          <a:p>
            <a:pPr algn="l">
              <a:lnSpc>
                <a:spcPts val="4199"/>
              </a:lnSpc>
            </a:pPr>
          </a:p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Skill Building Breakout Sessions</a:t>
            </a:r>
          </a:p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Elementary Cardboard Extravaganza</a:t>
            </a:r>
          </a:p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Middle School Micro:bit</a:t>
            </a:r>
          </a:p>
          <a:p>
            <a:pPr algn="l">
              <a:lnSpc>
                <a:spcPts val="4199"/>
              </a:lnSpc>
            </a:pPr>
          </a:p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Lunch (~12:15-1:00</a:t>
            </a:r>
          </a:p>
          <a:p>
            <a:pPr algn="l">
              <a:lnSpc>
                <a:spcPts val="4199"/>
              </a:lnSpc>
            </a:pPr>
          </a:p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Integrating Maker Learning</a:t>
            </a:r>
          </a:p>
          <a:p>
            <a:pPr algn="l">
              <a:lnSpc>
                <a:spcPts val="4199"/>
              </a:lnSpc>
            </a:pPr>
          </a:p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Project Share</a:t>
            </a:r>
          </a:p>
          <a:p>
            <a:pPr algn="l">
              <a:lnSpc>
                <a:spcPts val="4199"/>
              </a:lnSpc>
            </a:pPr>
          </a:p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Reflection &amp; Next Steps</a:t>
            </a:r>
          </a:p>
        </p:txBody>
      </p:sp>
      <p:sp>
        <p:nvSpPr>
          <p:cNvPr name="Freeform 8" id="8"/>
          <p:cNvSpPr/>
          <p:nvPr/>
        </p:nvSpPr>
        <p:spPr>
          <a:xfrm flipH="false" flipV="false" rot="-8824282">
            <a:off x="9322835" y="1707034"/>
            <a:ext cx="495152" cy="797942"/>
          </a:xfrm>
          <a:custGeom>
            <a:avLst/>
            <a:gdLst/>
            <a:ahLst/>
            <a:cxnLst/>
            <a:rect r="r" b="b" t="t" l="l"/>
            <a:pathLst>
              <a:path h="797942" w="495152">
                <a:moveTo>
                  <a:pt x="0" y="0"/>
                </a:moveTo>
                <a:lnTo>
                  <a:pt x="495152" y="0"/>
                </a:lnTo>
                <a:lnTo>
                  <a:pt x="495152" y="797942"/>
                </a:lnTo>
                <a:lnTo>
                  <a:pt x="0" y="7979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30198" t="-78052" r="-5388" b="-7184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-8824282">
            <a:off x="9322835" y="2750712"/>
            <a:ext cx="495152" cy="797942"/>
          </a:xfrm>
          <a:custGeom>
            <a:avLst/>
            <a:gdLst/>
            <a:ahLst/>
            <a:cxnLst/>
            <a:rect r="r" b="b" t="t" l="l"/>
            <a:pathLst>
              <a:path h="797942" w="495152">
                <a:moveTo>
                  <a:pt x="0" y="0"/>
                </a:moveTo>
                <a:lnTo>
                  <a:pt x="495152" y="0"/>
                </a:lnTo>
                <a:lnTo>
                  <a:pt x="495152" y="797942"/>
                </a:lnTo>
                <a:lnTo>
                  <a:pt x="0" y="7979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30198" t="-78052" r="-5388" b="-7184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-8824282">
            <a:off x="9313310" y="3794391"/>
            <a:ext cx="495152" cy="797942"/>
          </a:xfrm>
          <a:custGeom>
            <a:avLst/>
            <a:gdLst/>
            <a:ahLst/>
            <a:cxnLst/>
            <a:rect r="r" b="b" t="t" l="l"/>
            <a:pathLst>
              <a:path h="797942" w="495152">
                <a:moveTo>
                  <a:pt x="0" y="0"/>
                </a:moveTo>
                <a:lnTo>
                  <a:pt x="495152" y="0"/>
                </a:lnTo>
                <a:lnTo>
                  <a:pt x="495152" y="797942"/>
                </a:lnTo>
                <a:lnTo>
                  <a:pt x="0" y="7979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30198" t="-78052" r="-5388" b="-7184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-8824282">
            <a:off x="9313310" y="6024279"/>
            <a:ext cx="495152" cy="797942"/>
          </a:xfrm>
          <a:custGeom>
            <a:avLst/>
            <a:gdLst/>
            <a:ahLst/>
            <a:cxnLst/>
            <a:rect r="r" b="b" t="t" l="l"/>
            <a:pathLst>
              <a:path h="797942" w="495152">
                <a:moveTo>
                  <a:pt x="0" y="0"/>
                </a:moveTo>
                <a:lnTo>
                  <a:pt x="495152" y="0"/>
                </a:lnTo>
                <a:lnTo>
                  <a:pt x="495152" y="797942"/>
                </a:lnTo>
                <a:lnTo>
                  <a:pt x="0" y="7979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30198" t="-78052" r="-5388" b="-7184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-8824282">
            <a:off x="9313310" y="7010817"/>
            <a:ext cx="495152" cy="797942"/>
          </a:xfrm>
          <a:custGeom>
            <a:avLst/>
            <a:gdLst/>
            <a:ahLst/>
            <a:cxnLst/>
            <a:rect r="r" b="b" t="t" l="l"/>
            <a:pathLst>
              <a:path h="797942" w="495152">
                <a:moveTo>
                  <a:pt x="0" y="0"/>
                </a:moveTo>
                <a:lnTo>
                  <a:pt x="495152" y="0"/>
                </a:lnTo>
                <a:lnTo>
                  <a:pt x="495152" y="797942"/>
                </a:lnTo>
                <a:lnTo>
                  <a:pt x="0" y="7979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30198" t="-78052" r="-5388" b="-7184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8824282">
            <a:off x="9313310" y="7997355"/>
            <a:ext cx="495152" cy="797942"/>
          </a:xfrm>
          <a:custGeom>
            <a:avLst/>
            <a:gdLst/>
            <a:ahLst/>
            <a:cxnLst/>
            <a:rect r="r" b="b" t="t" l="l"/>
            <a:pathLst>
              <a:path h="797942" w="495152">
                <a:moveTo>
                  <a:pt x="0" y="0"/>
                </a:moveTo>
                <a:lnTo>
                  <a:pt x="495152" y="0"/>
                </a:lnTo>
                <a:lnTo>
                  <a:pt x="495152" y="797942"/>
                </a:lnTo>
                <a:lnTo>
                  <a:pt x="0" y="7979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30198" t="-78052" r="-5388" b="-7184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8824282">
            <a:off x="9313310" y="8985496"/>
            <a:ext cx="495152" cy="797942"/>
          </a:xfrm>
          <a:custGeom>
            <a:avLst/>
            <a:gdLst/>
            <a:ahLst/>
            <a:cxnLst/>
            <a:rect r="r" b="b" t="t" l="l"/>
            <a:pathLst>
              <a:path h="797942" w="495152">
                <a:moveTo>
                  <a:pt x="0" y="0"/>
                </a:moveTo>
                <a:lnTo>
                  <a:pt x="495152" y="0"/>
                </a:lnTo>
                <a:lnTo>
                  <a:pt x="495152" y="797942"/>
                </a:lnTo>
                <a:lnTo>
                  <a:pt x="0" y="7979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30198" t="-78052" r="-5388" b="-7184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8824282">
            <a:off x="10162671" y="4410765"/>
            <a:ext cx="495152" cy="797942"/>
          </a:xfrm>
          <a:custGeom>
            <a:avLst/>
            <a:gdLst/>
            <a:ahLst/>
            <a:cxnLst/>
            <a:rect r="r" b="b" t="t" l="l"/>
            <a:pathLst>
              <a:path h="797942" w="495152">
                <a:moveTo>
                  <a:pt x="0" y="0"/>
                </a:moveTo>
                <a:lnTo>
                  <a:pt x="495152" y="0"/>
                </a:lnTo>
                <a:lnTo>
                  <a:pt x="495152" y="797942"/>
                </a:lnTo>
                <a:lnTo>
                  <a:pt x="0" y="7979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30198" t="-78052" r="-5388" b="-7184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8824282">
            <a:off x="10162671" y="4838078"/>
            <a:ext cx="495152" cy="797942"/>
          </a:xfrm>
          <a:custGeom>
            <a:avLst/>
            <a:gdLst/>
            <a:ahLst/>
            <a:cxnLst/>
            <a:rect r="r" b="b" t="t" l="l"/>
            <a:pathLst>
              <a:path h="797942" w="495152">
                <a:moveTo>
                  <a:pt x="0" y="0"/>
                </a:moveTo>
                <a:lnTo>
                  <a:pt x="495152" y="0"/>
                </a:lnTo>
                <a:lnTo>
                  <a:pt x="495152" y="797942"/>
                </a:lnTo>
                <a:lnTo>
                  <a:pt x="0" y="7979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-230198" t="-78052" r="-5388" b="-71840"/>
            </a:stretch>
          </a:blipFill>
        </p:spPr>
      </p:sp>
    </p:spTree>
  </p:cSld>
  <p:clrMapOvr>
    <a:masterClrMapping/>
  </p:clrMapOvr>
  <p:transition spd="fast">
    <p:fade/>
  </p:transition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174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454732" y="1419662"/>
            <a:ext cx="4540049" cy="6053399"/>
          </a:xfrm>
          <a:custGeom>
            <a:avLst/>
            <a:gdLst/>
            <a:ahLst/>
            <a:cxnLst/>
            <a:rect r="r" b="b" t="t" l="l"/>
            <a:pathLst>
              <a:path h="6053399" w="4540049">
                <a:moveTo>
                  <a:pt x="0" y="0"/>
                </a:moveTo>
                <a:lnTo>
                  <a:pt x="4540049" y="0"/>
                </a:lnTo>
                <a:lnTo>
                  <a:pt x="4540049" y="6053399"/>
                </a:lnTo>
                <a:lnTo>
                  <a:pt x="0" y="60533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987966" y="1028700"/>
            <a:ext cx="4540049" cy="6053399"/>
          </a:xfrm>
          <a:custGeom>
            <a:avLst/>
            <a:gdLst/>
            <a:ahLst/>
            <a:cxnLst/>
            <a:rect r="r" b="b" t="t" l="l"/>
            <a:pathLst>
              <a:path h="6053399" w="4540049">
                <a:moveTo>
                  <a:pt x="0" y="0"/>
                </a:moveTo>
                <a:lnTo>
                  <a:pt x="4540049" y="0"/>
                </a:lnTo>
                <a:lnTo>
                  <a:pt x="4540049" y="6053399"/>
                </a:lnTo>
                <a:lnTo>
                  <a:pt x="0" y="605339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559786" y="8575589"/>
            <a:ext cx="15678474" cy="996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5"/>
              </a:lnSpc>
            </a:pPr>
            <a:r>
              <a:rPr lang="en-US" b="true" sz="75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CITY SIGNS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174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172802" y="1028700"/>
            <a:ext cx="4540049" cy="6053399"/>
          </a:xfrm>
          <a:custGeom>
            <a:avLst/>
            <a:gdLst/>
            <a:ahLst/>
            <a:cxnLst/>
            <a:rect r="r" b="b" t="t" l="l"/>
            <a:pathLst>
              <a:path h="6053399" w="4540049">
                <a:moveTo>
                  <a:pt x="0" y="0"/>
                </a:moveTo>
                <a:lnTo>
                  <a:pt x="4540050" y="0"/>
                </a:lnTo>
                <a:lnTo>
                  <a:pt x="4540050" y="6053399"/>
                </a:lnTo>
                <a:lnTo>
                  <a:pt x="0" y="60533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322516" y="1381933"/>
            <a:ext cx="4540049" cy="6053399"/>
          </a:xfrm>
          <a:custGeom>
            <a:avLst/>
            <a:gdLst/>
            <a:ahLst/>
            <a:cxnLst/>
            <a:rect r="r" b="b" t="t" l="l"/>
            <a:pathLst>
              <a:path h="6053399" w="4540049">
                <a:moveTo>
                  <a:pt x="0" y="0"/>
                </a:moveTo>
                <a:lnTo>
                  <a:pt x="4540049" y="0"/>
                </a:lnTo>
                <a:lnTo>
                  <a:pt x="4540049" y="6053400"/>
                </a:lnTo>
                <a:lnTo>
                  <a:pt x="0" y="6053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2442827" y="8841105"/>
            <a:ext cx="15678474" cy="996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5"/>
              </a:lnSpc>
            </a:pPr>
            <a:r>
              <a:rPr lang="en-US" b="true" sz="75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DISPLAY STANDS</a:t>
            </a:r>
          </a:p>
        </p:txBody>
      </p:sp>
    </p:spTree>
  </p:cSld>
  <p:clrMapOvr>
    <a:masterClrMapping/>
  </p:clrMapOvr>
</p:sld>
</file>

<file path=ppt/slides/slide2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174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1181100"/>
            <a:ext cx="18288000" cy="7951460"/>
            <a:chOff x="0" y="0"/>
            <a:chExt cx="24384000" cy="10601947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17390" r="0" b="17390"/>
            <a:stretch>
              <a:fillRect/>
            </a:stretch>
          </p:blipFill>
          <p:spPr>
            <a:xfrm flipH="false" flipV="false">
              <a:off x="0" y="0"/>
              <a:ext cx="24384000" cy="10601947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0">
            <a:off x="0" y="1707549"/>
            <a:ext cx="18352880" cy="5175240"/>
          </a:xfrm>
          <a:custGeom>
            <a:avLst/>
            <a:gdLst/>
            <a:ahLst/>
            <a:cxnLst/>
            <a:rect r="r" b="b" t="t" l="l"/>
            <a:pathLst>
              <a:path h="5175240" w="18352880">
                <a:moveTo>
                  <a:pt x="0" y="0"/>
                </a:moveTo>
                <a:lnTo>
                  <a:pt x="18352880" y="0"/>
                </a:lnTo>
                <a:lnTo>
                  <a:pt x="18352880" y="5175240"/>
                </a:lnTo>
                <a:lnTo>
                  <a:pt x="0" y="5175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-13635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81034">
            <a:off x="9613900" y="6078464"/>
            <a:ext cx="7315200" cy="1383792"/>
          </a:xfrm>
          <a:custGeom>
            <a:avLst/>
            <a:gdLst/>
            <a:ahLst/>
            <a:cxnLst/>
            <a:rect r="r" b="b" t="t" l="l"/>
            <a:pathLst>
              <a:path h="1383792" w="7315200">
                <a:moveTo>
                  <a:pt x="0" y="0"/>
                </a:moveTo>
                <a:lnTo>
                  <a:pt x="7315200" y="0"/>
                </a:lnTo>
                <a:lnTo>
                  <a:pt x="7315200" y="1383792"/>
                </a:lnTo>
                <a:lnTo>
                  <a:pt x="0" y="13837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7834008"/>
            <a:ext cx="16334171" cy="179488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82"/>
              </a:lnSpc>
            </a:pPr>
            <a:r>
              <a:rPr lang="en-US" sz="5700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5th-8th Grade Micro:bit Breakout Group</a:t>
            </a:r>
          </a:p>
          <a:p>
            <a:pPr algn="l">
              <a:lnSpc>
                <a:spcPts val="7182"/>
              </a:lnSpc>
            </a:pPr>
          </a:p>
        </p:txBody>
      </p:sp>
    </p:spTree>
  </p:cSld>
  <p:clrMapOvr>
    <a:masterClrMapping/>
  </p:clrMapOvr>
</p:sld>
</file>

<file path=ppt/slides/slide2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174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547621" y="1792467"/>
            <a:ext cx="11494824" cy="6702067"/>
          </a:xfrm>
          <a:custGeom>
            <a:avLst/>
            <a:gdLst/>
            <a:ahLst/>
            <a:cxnLst/>
            <a:rect r="r" b="b" t="t" l="l"/>
            <a:pathLst>
              <a:path h="6702067" w="11494824">
                <a:moveTo>
                  <a:pt x="0" y="0"/>
                </a:moveTo>
                <a:lnTo>
                  <a:pt x="11494824" y="0"/>
                </a:lnTo>
                <a:lnTo>
                  <a:pt x="11494824" y="6702066"/>
                </a:lnTo>
                <a:lnTo>
                  <a:pt x="0" y="67020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23162" y="1682076"/>
            <a:ext cx="5924459" cy="8353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intersection of Speedy Highway and Lovely Lane has proven to be a very dangerous intersection in your community. </a:t>
            </a:r>
          </a:p>
          <a:p>
            <a:pPr algn="l">
              <a:lnSpc>
                <a:spcPts val="4199"/>
              </a:lnSpc>
            </a:pPr>
          </a:p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There have been several accidents in and around that intersection involving cars, pedestrians, and animals. </a:t>
            </a:r>
          </a:p>
          <a:p>
            <a:pPr algn="l">
              <a:lnSpc>
                <a:spcPts val="4199"/>
              </a:lnSpc>
            </a:pPr>
          </a:p>
          <a:p>
            <a:pPr algn="l">
              <a:lnSpc>
                <a:spcPts val="4199"/>
              </a:lnSpc>
            </a:pPr>
            <a:r>
              <a:rPr lang="en-US" sz="29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 mayor of the town has tasked your team with designing safety measures to reduce the number of incidents at the intersection.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23162" y="748626"/>
            <a:ext cx="15678474" cy="996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5"/>
              </a:lnSpc>
            </a:pPr>
            <a:r>
              <a:rPr lang="en-US" b="true" sz="75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SPEEDY HIGHWAY AND LOVELY LANE CHALLENGE</a:t>
            </a:r>
          </a:p>
        </p:txBody>
      </p:sp>
    </p:spTree>
  </p:cSld>
  <p:clrMapOvr>
    <a:masterClrMapping/>
  </p:clrMapOvr>
  <p:transition spd="fast">
    <p:fade/>
  </p:transition>
</p:sld>
</file>

<file path=ppt/slides/slide2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174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6547621" y="1792467"/>
            <a:ext cx="11494824" cy="6702067"/>
          </a:xfrm>
          <a:custGeom>
            <a:avLst/>
            <a:gdLst/>
            <a:ahLst/>
            <a:cxnLst/>
            <a:rect r="r" b="b" t="t" l="l"/>
            <a:pathLst>
              <a:path h="6702067" w="11494824">
                <a:moveTo>
                  <a:pt x="0" y="0"/>
                </a:moveTo>
                <a:lnTo>
                  <a:pt x="11494824" y="0"/>
                </a:lnTo>
                <a:lnTo>
                  <a:pt x="11494824" y="6702066"/>
                </a:lnTo>
                <a:lnTo>
                  <a:pt x="0" y="670206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623162" y="1725792"/>
            <a:ext cx="5678904" cy="616902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899"/>
              </a:lnSpc>
            </a:pPr>
            <a:r>
              <a:rPr lang="en-US" sz="3499" b="true">
                <a:solidFill>
                  <a:srgbClr val="FFBF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Goal:</a:t>
            </a:r>
          </a:p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Design and build safety measures for the intersection of Speedy Highway and Lovely Lane. </a:t>
            </a:r>
          </a:p>
          <a:p>
            <a:pPr algn="l">
              <a:lnSpc>
                <a:spcPts val="4899"/>
              </a:lnSpc>
            </a:pPr>
          </a:p>
          <a:p>
            <a:pPr algn="l">
              <a:lnSpc>
                <a:spcPts val="4899"/>
              </a:lnSpc>
            </a:pPr>
            <a:r>
              <a:rPr lang="en-US" sz="34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See your team’s handout for more design information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623162" y="748626"/>
            <a:ext cx="15678474" cy="996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5"/>
              </a:lnSpc>
            </a:pPr>
            <a:r>
              <a:rPr lang="en-US" b="true" sz="75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SPEEDY HIGHWAY AND LOVELY LANE CHALLENGE</a:t>
            </a:r>
          </a:p>
        </p:txBody>
      </p:sp>
    </p:spTree>
  </p:cSld>
  <p:clrMapOvr>
    <a:masterClrMapping/>
  </p:clrMapOvr>
</p:sld>
</file>

<file path=ppt/slides/slide2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174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1181100"/>
            <a:ext cx="18288000" cy="7951460"/>
            <a:chOff x="0" y="0"/>
            <a:chExt cx="24384000" cy="10601947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17390" r="0" b="17390"/>
            <a:stretch>
              <a:fillRect/>
            </a:stretch>
          </p:blipFill>
          <p:spPr>
            <a:xfrm flipH="false" flipV="false">
              <a:off x="0" y="0"/>
              <a:ext cx="24384000" cy="10601947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0">
            <a:off x="0" y="1707549"/>
            <a:ext cx="18352880" cy="5175240"/>
          </a:xfrm>
          <a:custGeom>
            <a:avLst/>
            <a:gdLst/>
            <a:ahLst/>
            <a:cxnLst/>
            <a:rect r="r" b="b" t="t" l="l"/>
            <a:pathLst>
              <a:path h="5175240" w="18352880">
                <a:moveTo>
                  <a:pt x="0" y="0"/>
                </a:moveTo>
                <a:lnTo>
                  <a:pt x="18352880" y="0"/>
                </a:lnTo>
                <a:lnTo>
                  <a:pt x="18352880" y="5175240"/>
                </a:lnTo>
                <a:lnTo>
                  <a:pt x="0" y="5175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-13635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81034">
            <a:off x="9613900" y="6078464"/>
            <a:ext cx="7315200" cy="1383792"/>
          </a:xfrm>
          <a:custGeom>
            <a:avLst/>
            <a:gdLst/>
            <a:ahLst/>
            <a:cxnLst/>
            <a:rect r="r" b="b" t="t" l="l"/>
            <a:pathLst>
              <a:path h="1383792" w="7315200">
                <a:moveTo>
                  <a:pt x="0" y="0"/>
                </a:moveTo>
                <a:lnTo>
                  <a:pt x="7315200" y="0"/>
                </a:lnTo>
                <a:lnTo>
                  <a:pt x="7315200" y="1383792"/>
                </a:lnTo>
                <a:lnTo>
                  <a:pt x="0" y="13837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7834008"/>
            <a:ext cx="16334171" cy="89001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82"/>
              </a:lnSpc>
            </a:pPr>
            <a:r>
              <a:rPr lang="en-US" sz="5700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GROUP ACTIVITY</a:t>
            </a:r>
          </a:p>
        </p:txBody>
      </p:sp>
    </p:spTree>
  </p:cSld>
  <p:clrMapOvr>
    <a:masterClrMapping/>
  </p:clrMapOvr>
</p:sld>
</file>

<file path=ppt/slides/slide2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03B6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2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03B6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568778" y="0"/>
            <a:ext cx="9283430" cy="10278083"/>
          </a:xfrm>
          <a:custGeom>
            <a:avLst/>
            <a:gdLst/>
            <a:ahLst/>
            <a:cxnLst/>
            <a:rect r="r" b="b" t="t" l="l"/>
            <a:pathLst>
              <a:path h="10278083" w="9283430">
                <a:moveTo>
                  <a:pt x="0" y="0"/>
                </a:moveTo>
                <a:lnTo>
                  <a:pt x="9283430" y="0"/>
                </a:lnTo>
                <a:lnTo>
                  <a:pt x="9283430" y="10278083"/>
                </a:lnTo>
                <a:lnTo>
                  <a:pt x="0" y="102780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963" t="-1804" r="-6709" b="-1559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5400000">
            <a:off x="5780239" y="2912776"/>
            <a:ext cx="10407650" cy="4452532"/>
          </a:xfrm>
          <a:custGeom>
            <a:avLst/>
            <a:gdLst/>
            <a:ahLst/>
            <a:cxnLst/>
            <a:rect r="r" b="b" t="t" l="l"/>
            <a:pathLst>
              <a:path h="4452532" w="10407650">
                <a:moveTo>
                  <a:pt x="0" y="0"/>
                </a:moveTo>
                <a:lnTo>
                  <a:pt x="10407650" y="0"/>
                </a:lnTo>
                <a:lnTo>
                  <a:pt x="10407650" y="4452532"/>
                </a:lnTo>
                <a:lnTo>
                  <a:pt x="0" y="44525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60864" t="0" r="-11537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1631003">
            <a:off x="8494447" y="6293126"/>
            <a:ext cx="1299106" cy="717442"/>
          </a:xfrm>
          <a:custGeom>
            <a:avLst/>
            <a:gdLst/>
            <a:ahLst/>
            <a:cxnLst/>
            <a:rect r="r" b="b" t="t" l="l"/>
            <a:pathLst>
              <a:path h="717442" w="1299106">
                <a:moveTo>
                  <a:pt x="0" y="0"/>
                </a:moveTo>
                <a:lnTo>
                  <a:pt x="1299106" y="0"/>
                </a:lnTo>
                <a:lnTo>
                  <a:pt x="1299106" y="717442"/>
                </a:lnTo>
                <a:lnTo>
                  <a:pt x="0" y="7174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-53906" r="0" b="-63382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-3675921" y="8733082"/>
            <a:ext cx="10477936" cy="1087086"/>
          </a:xfrm>
          <a:custGeom>
            <a:avLst/>
            <a:gdLst/>
            <a:ahLst/>
            <a:cxnLst/>
            <a:rect r="r" b="b" t="t" l="l"/>
            <a:pathLst>
              <a:path h="1087086" w="10477936">
                <a:moveTo>
                  <a:pt x="0" y="0"/>
                </a:moveTo>
                <a:lnTo>
                  <a:pt x="10477936" y="0"/>
                </a:lnTo>
                <a:lnTo>
                  <a:pt x="10477936" y="1087086"/>
                </a:lnTo>
                <a:lnTo>
                  <a:pt x="0" y="1087086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2120265"/>
            <a:ext cx="7183131" cy="57188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39"/>
              </a:lnSpc>
            </a:pPr>
            <a:r>
              <a:rPr lang="en-US" sz="3599" b="true">
                <a:solidFill>
                  <a:srgbClr val="FF8533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fail·ure </a:t>
            </a:r>
            <a:r>
              <a:rPr lang="en-US" sz="3599" b="true">
                <a:solidFill>
                  <a:srgbClr val="4174B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(fāl-yər), noun:</a:t>
            </a:r>
          </a:p>
          <a:p>
            <a:pPr algn="l">
              <a:lnSpc>
                <a:spcPts val="5039"/>
              </a:lnSpc>
            </a:pPr>
            <a:r>
              <a:rPr lang="en-US" sz="35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When the outcomes of an experience do not meet the intentions of the individuals involved or task. Failures may be due to materials, tools, or other sources internal or external.</a:t>
            </a:r>
          </a:p>
          <a:p>
            <a:pPr algn="l">
              <a:lnSpc>
                <a:spcPts val="5039"/>
              </a:lnSpc>
            </a:pPr>
          </a:p>
        </p:txBody>
      </p:sp>
      <p:sp>
        <p:nvSpPr>
          <p:cNvPr name="TextBox 7" id="7"/>
          <p:cNvSpPr txBox="true"/>
          <p:nvPr/>
        </p:nvSpPr>
        <p:spPr>
          <a:xfrm rot="0">
            <a:off x="1028700" y="1190625"/>
            <a:ext cx="8115300" cy="996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5"/>
              </a:lnSpc>
            </a:pPr>
            <a:r>
              <a:rPr lang="en-US" b="true" sz="75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OUR DEFINITION</a:t>
            </a:r>
          </a:p>
        </p:txBody>
      </p:sp>
    </p:spTree>
  </p:cSld>
  <p:clrMapOvr>
    <a:masterClrMapping/>
  </p:clrMapOvr>
</p:sld>
</file>

<file path=ppt/slides/slide2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108534" y="7216360"/>
            <a:ext cx="3747239" cy="3070640"/>
          </a:xfrm>
          <a:custGeom>
            <a:avLst/>
            <a:gdLst/>
            <a:ahLst/>
            <a:cxnLst/>
            <a:rect r="r" b="b" t="t" l="l"/>
            <a:pathLst>
              <a:path h="3070640" w="3747239">
                <a:moveTo>
                  <a:pt x="0" y="0"/>
                </a:moveTo>
                <a:lnTo>
                  <a:pt x="3747239" y="0"/>
                </a:lnTo>
                <a:lnTo>
                  <a:pt x="3747239" y="3070640"/>
                </a:lnTo>
                <a:lnTo>
                  <a:pt x="0" y="30706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3610" t="-341127" r="-129016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3037362" y="7216360"/>
            <a:ext cx="3747239" cy="3070640"/>
          </a:xfrm>
          <a:custGeom>
            <a:avLst/>
            <a:gdLst/>
            <a:ahLst/>
            <a:cxnLst/>
            <a:rect r="r" b="b" t="t" l="l"/>
            <a:pathLst>
              <a:path h="3070640" w="3747239">
                <a:moveTo>
                  <a:pt x="0" y="0"/>
                </a:moveTo>
                <a:lnTo>
                  <a:pt x="3747239" y="0"/>
                </a:lnTo>
                <a:lnTo>
                  <a:pt x="3747239" y="3070640"/>
                </a:lnTo>
                <a:lnTo>
                  <a:pt x="0" y="30706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6224" t="-341127" r="-416401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2071530" y="4762084"/>
            <a:ext cx="5678904" cy="24542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303B6E"/>
                </a:solidFill>
                <a:latin typeface="Montserrat"/>
                <a:ea typeface="Montserrat"/>
                <a:cs typeface="Montserrat"/>
                <a:sym typeface="Montserrat"/>
              </a:rPr>
              <a:t>STEM professionals agree it is important to </a:t>
            </a:r>
            <a:r>
              <a:rPr lang="en-US" sz="3499" b="true">
                <a:solidFill>
                  <a:srgbClr val="303B6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help kids switch</a:t>
            </a:r>
            <a:r>
              <a:rPr lang="en-US" sz="3499">
                <a:solidFill>
                  <a:srgbClr val="303B6E"/>
                </a:solidFill>
                <a:latin typeface="Montserrat"/>
                <a:ea typeface="Montserrat"/>
                <a:cs typeface="Montserrat"/>
                <a:sym typeface="Montserrat"/>
              </a:rPr>
              <a:t> from “I failed” to “it failed”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96390" y="4452521"/>
            <a:ext cx="7371528" cy="30734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303B6E"/>
                </a:solidFill>
                <a:latin typeface="Montserrat"/>
                <a:ea typeface="Montserrat"/>
                <a:cs typeface="Montserrat"/>
                <a:sym typeface="Montserrat"/>
              </a:rPr>
              <a:t>Adults carry much of the </a:t>
            </a:r>
            <a:r>
              <a:rPr lang="en-US" sz="3499" b="true">
                <a:solidFill>
                  <a:srgbClr val="303B6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baggage</a:t>
            </a:r>
            <a:r>
              <a:rPr lang="en-US" sz="3499">
                <a:solidFill>
                  <a:srgbClr val="303B6E"/>
                </a:solidFill>
                <a:latin typeface="Montserrat"/>
                <a:ea typeface="Montserrat"/>
                <a:cs typeface="Montserrat"/>
                <a:sym typeface="Montserrat"/>
              </a:rPr>
              <a:t> of failure, which can lead to perfectionism, toxic positivity, learned helplessness, anxiety, depression, and more</a:t>
            </a:r>
          </a:p>
        </p:txBody>
      </p:sp>
      <p:sp>
        <p:nvSpPr>
          <p:cNvPr name="Freeform 6" id="6"/>
          <p:cNvSpPr/>
          <p:nvPr/>
        </p:nvSpPr>
        <p:spPr>
          <a:xfrm flipH="false" flipV="false" rot="0">
            <a:off x="3037362" y="0"/>
            <a:ext cx="3747239" cy="3070640"/>
          </a:xfrm>
          <a:custGeom>
            <a:avLst/>
            <a:gdLst/>
            <a:ahLst/>
            <a:cxnLst/>
            <a:rect r="r" b="b" t="t" l="l"/>
            <a:pathLst>
              <a:path h="3070640" w="3747239">
                <a:moveTo>
                  <a:pt x="0" y="0"/>
                </a:moveTo>
                <a:lnTo>
                  <a:pt x="3747239" y="0"/>
                </a:lnTo>
                <a:lnTo>
                  <a:pt x="3747239" y="3070640"/>
                </a:lnTo>
                <a:lnTo>
                  <a:pt x="0" y="30706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414264" t="0" r="-128362" b="-341127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6438910" y="178633"/>
            <a:ext cx="10378836" cy="33210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303B6E"/>
                </a:solidFill>
                <a:latin typeface="Montserrat"/>
                <a:ea typeface="Montserrat"/>
                <a:cs typeface="Montserrat"/>
                <a:sym typeface="Montserrat"/>
              </a:rPr>
              <a:t>Professionals often transitioned from </a:t>
            </a:r>
          </a:p>
          <a:p>
            <a:pPr algn="ctr">
              <a:lnSpc>
                <a:spcPts val="4899"/>
              </a:lnSpc>
            </a:pPr>
            <a:r>
              <a:rPr lang="en-US" sz="3499" b="true">
                <a:solidFill>
                  <a:srgbClr val="303B6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“I failed”</a:t>
            </a:r>
            <a:r>
              <a:rPr lang="en-US" sz="3499">
                <a:solidFill>
                  <a:srgbClr val="303B6E"/>
                </a:solidFill>
                <a:latin typeface="Montserrat"/>
                <a:ea typeface="Montserrat"/>
                <a:cs typeface="Montserrat"/>
                <a:sym typeface="Montserrat"/>
              </a:rPr>
              <a:t> to </a:t>
            </a:r>
            <a:r>
              <a:rPr lang="en-US" sz="3499" b="true">
                <a:solidFill>
                  <a:srgbClr val="303B6E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“we failed / it failed”</a:t>
            </a:r>
            <a:r>
              <a:rPr lang="en-US" sz="3499">
                <a:solidFill>
                  <a:srgbClr val="303B6E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ctr">
              <a:lnSpc>
                <a:spcPts val="1960"/>
              </a:lnSpc>
            </a:pPr>
          </a:p>
          <a:p>
            <a:pPr algn="ctr">
              <a:lnSpc>
                <a:spcPts val="4899"/>
              </a:lnSpc>
            </a:pPr>
            <a:r>
              <a:rPr lang="en-US" sz="3499">
                <a:solidFill>
                  <a:srgbClr val="303B6E"/>
                </a:solidFill>
                <a:latin typeface="Montserrat"/>
                <a:ea typeface="Montserrat"/>
                <a:cs typeface="Montserrat"/>
                <a:sym typeface="Montserrat"/>
              </a:rPr>
              <a:t>But many report that they don’t get to learn from failure until they reach advanced education or careers.</a:t>
            </a:r>
          </a:p>
        </p:txBody>
      </p:sp>
    </p:spTree>
  </p:cSld>
  <p:clrMapOvr>
    <a:masterClrMapping/>
  </p:clrMapOvr>
  <p:transition spd="fast">
    <p:fade/>
  </p:transition>
</p:sld>
</file>

<file path=ppt/slides/slide2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174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1181100"/>
            <a:ext cx="18288000" cy="7951460"/>
            <a:chOff x="0" y="0"/>
            <a:chExt cx="24384000" cy="10601947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5185" t="0" r="5185" b="0"/>
            <a:stretch>
              <a:fillRect/>
            </a:stretch>
          </p:blipFill>
          <p:spPr>
            <a:xfrm flipH="false" flipV="false">
              <a:off x="0" y="0"/>
              <a:ext cx="24384000" cy="10601947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0">
            <a:off x="0" y="-4038892"/>
            <a:ext cx="19156340" cy="12762912"/>
          </a:xfrm>
          <a:custGeom>
            <a:avLst/>
            <a:gdLst/>
            <a:ahLst/>
            <a:cxnLst/>
            <a:rect r="r" b="b" t="t" l="l"/>
            <a:pathLst>
              <a:path h="12762912" w="19156340">
                <a:moveTo>
                  <a:pt x="0" y="0"/>
                </a:moveTo>
                <a:lnTo>
                  <a:pt x="19156340" y="0"/>
                </a:lnTo>
                <a:lnTo>
                  <a:pt x="19156340" y="12762912"/>
                </a:lnTo>
                <a:lnTo>
                  <a:pt x="0" y="127629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9345" y="3548780"/>
            <a:ext cx="18352880" cy="5175240"/>
          </a:xfrm>
          <a:custGeom>
            <a:avLst/>
            <a:gdLst/>
            <a:ahLst/>
            <a:cxnLst/>
            <a:rect r="r" b="b" t="t" l="l"/>
            <a:pathLst>
              <a:path h="5175240" w="18352880">
                <a:moveTo>
                  <a:pt x="0" y="0"/>
                </a:moveTo>
                <a:lnTo>
                  <a:pt x="18352881" y="0"/>
                </a:lnTo>
                <a:lnTo>
                  <a:pt x="18352881" y="5175240"/>
                </a:lnTo>
                <a:lnTo>
                  <a:pt x="0" y="517524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13635" b="0"/>
            </a:stretch>
          </a:blipFill>
        </p:spPr>
      </p:sp>
      <p:grpSp>
        <p:nvGrpSpPr>
          <p:cNvPr name="Group 6" id="6"/>
          <p:cNvGrpSpPr/>
          <p:nvPr/>
        </p:nvGrpSpPr>
        <p:grpSpPr>
          <a:xfrm rot="0">
            <a:off x="1028700" y="5678137"/>
            <a:ext cx="16334171" cy="3045883"/>
            <a:chOff x="0" y="0"/>
            <a:chExt cx="21778895" cy="4061177"/>
          </a:xfrm>
        </p:grpSpPr>
        <p:sp>
          <p:nvSpPr>
            <p:cNvPr name="Freeform 7" id="7"/>
            <p:cNvSpPr/>
            <p:nvPr/>
          </p:nvSpPr>
          <p:spPr>
            <a:xfrm flipH="false" flipV="false" rot="381034">
              <a:off x="11446933" y="533770"/>
              <a:ext cx="9753600" cy="1845056"/>
            </a:xfrm>
            <a:custGeom>
              <a:avLst/>
              <a:gdLst/>
              <a:ahLst/>
              <a:cxnLst/>
              <a:rect r="r" b="b" t="t" l="l"/>
              <a:pathLst>
                <a:path h="1845056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1845056"/>
                  </a:lnTo>
                  <a:lnTo>
                    <a:pt x="0" y="18450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0" y="2884020"/>
              <a:ext cx="21778895" cy="1177157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7182"/>
                </a:lnSpc>
              </a:pPr>
              <a:r>
                <a:rPr lang="en-US" sz="5700" b="true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ARLINGTON TEACHER PROJECT SHARE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335" t="0" r="-335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3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9715500"/>
          </a:xfrm>
          <a:custGeom>
            <a:avLst/>
            <a:gdLst/>
            <a:ahLst/>
            <a:cxnLst/>
            <a:rect r="r" b="b" t="t" l="l"/>
            <a:pathLst>
              <a:path h="9715500" w="18288000">
                <a:moveTo>
                  <a:pt x="0" y="0"/>
                </a:moveTo>
                <a:lnTo>
                  <a:pt x="18288000" y="0"/>
                </a:lnTo>
                <a:lnTo>
                  <a:pt x="18288000" y="9715500"/>
                </a:lnTo>
                <a:lnTo>
                  <a:pt x="0" y="9715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3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629828"/>
            <a:ext cx="18275428" cy="9380042"/>
          </a:xfrm>
          <a:custGeom>
            <a:avLst/>
            <a:gdLst/>
            <a:ahLst/>
            <a:cxnLst/>
            <a:rect r="r" b="b" t="t" l="l"/>
            <a:pathLst>
              <a:path h="9380042" w="18275428">
                <a:moveTo>
                  <a:pt x="0" y="0"/>
                </a:moveTo>
                <a:lnTo>
                  <a:pt x="18275428" y="0"/>
                </a:lnTo>
                <a:lnTo>
                  <a:pt x="18275428" y="9380041"/>
                </a:lnTo>
                <a:lnTo>
                  <a:pt x="0" y="938004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15" t="-6923" r="-1686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167189" y="5562939"/>
            <a:ext cx="2775503" cy="3109807"/>
          </a:xfrm>
          <a:custGeom>
            <a:avLst/>
            <a:gdLst/>
            <a:ahLst/>
            <a:cxnLst/>
            <a:rect r="r" b="b" t="t" l="l"/>
            <a:pathLst>
              <a:path h="3109807" w="2775503">
                <a:moveTo>
                  <a:pt x="0" y="0"/>
                </a:moveTo>
                <a:lnTo>
                  <a:pt x="2775503" y="0"/>
                </a:lnTo>
                <a:lnTo>
                  <a:pt x="2775503" y="3109808"/>
                </a:lnTo>
                <a:lnTo>
                  <a:pt x="0" y="310980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9738360"/>
          </a:xfrm>
          <a:custGeom>
            <a:avLst/>
            <a:gdLst/>
            <a:ahLst/>
            <a:cxnLst/>
            <a:rect r="r" b="b" t="t" l="l"/>
            <a:pathLst>
              <a:path h="9738360" w="18288000">
                <a:moveTo>
                  <a:pt x="0" y="0"/>
                </a:moveTo>
                <a:lnTo>
                  <a:pt x="18288000" y="0"/>
                </a:lnTo>
                <a:lnTo>
                  <a:pt x="18288000" y="9738360"/>
                </a:lnTo>
                <a:lnTo>
                  <a:pt x="0" y="97383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03B6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8322729" y="1247621"/>
            <a:ext cx="4852470" cy="473116"/>
          </a:xfrm>
          <a:custGeom>
            <a:avLst/>
            <a:gdLst/>
            <a:ahLst/>
            <a:cxnLst/>
            <a:rect r="r" b="b" t="t" l="l"/>
            <a:pathLst>
              <a:path h="473116" w="4852470">
                <a:moveTo>
                  <a:pt x="0" y="0"/>
                </a:moveTo>
                <a:lnTo>
                  <a:pt x="4852470" y="0"/>
                </a:lnTo>
                <a:lnTo>
                  <a:pt x="4852470" y="473116"/>
                </a:lnTo>
                <a:lnTo>
                  <a:pt x="0" y="4731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749286"/>
            <a:ext cx="16230600" cy="9790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20"/>
              </a:lnSpc>
            </a:pPr>
            <a:r>
              <a:rPr lang="en-US" b="true" sz="7495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CLOSING SURVEY</a:t>
            </a:r>
          </a:p>
        </p:txBody>
      </p:sp>
      <p:sp>
        <p:nvSpPr>
          <p:cNvPr name="TextBox 4" id="4"/>
          <p:cNvSpPr txBox="true"/>
          <p:nvPr/>
        </p:nvSpPr>
        <p:spPr>
          <a:xfrm rot="0">
            <a:off x="2034736" y="2396312"/>
            <a:ext cx="13937441" cy="31394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40"/>
              </a:lnSpc>
            </a:pPr>
            <a:r>
              <a:rPr lang="en-US" sz="48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Please complete your closing survey on Kickup</a:t>
            </a:r>
          </a:p>
          <a:p>
            <a:pPr algn="l">
              <a:lnSpc>
                <a:spcPts val="6240"/>
              </a:lnSpc>
            </a:pPr>
          </a:p>
          <a:p>
            <a:pPr algn="l">
              <a:lnSpc>
                <a:spcPts val="6240"/>
              </a:lnSpc>
            </a:pPr>
          </a:p>
        </p:txBody>
      </p:sp>
    </p:spTree>
  </p:cSld>
  <p:clrMapOvr>
    <a:masterClrMapping/>
  </p:clrMapOvr>
</p:sld>
</file>

<file path=ppt/slides/slide3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174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1028700" y="8733155"/>
            <a:ext cx="10585489" cy="129794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060"/>
              </a:lnSpc>
            </a:pPr>
            <a:r>
              <a:rPr lang="en-US" sz="290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Becky Zeisel, Savannah Fetterolf, Kate Loux</a:t>
            </a:r>
          </a:p>
          <a:p>
            <a:pPr algn="l">
              <a:lnSpc>
                <a:spcPts val="2380"/>
              </a:lnSpc>
            </a:pPr>
          </a:p>
          <a:p>
            <a:pPr algn="l">
              <a:lnSpc>
                <a:spcPts val="4060"/>
              </a:lnSpc>
            </a:pPr>
            <a:r>
              <a:rPr lang="en-US" sz="2900" b="true">
                <a:solidFill>
                  <a:srgbClr val="FFBF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MakerPD</a:t>
            </a:r>
            <a:r>
              <a:rPr lang="en-US" sz="2900" b="true">
                <a:solidFill>
                  <a:srgbClr val="FFBF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@kid-museum.org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0" y="-2268181"/>
            <a:ext cx="18288000" cy="7951460"/>
            <a:chOff x="0" y="0"/>
            <a:chExt cx="24384000" cy="10601947"/>
          </a:xfrm>
        </p:grpSpPr>
        <p:pic>
          <p:nvPicPr>
            <p:cNvPr name="Picture 4" id="4"/>
            <p:cNvPicPr>
              <a:picLocks noChangeAspect="true"/>
            </p:cNvPicPr>
            <p:nvPr/>
          </p:nvPicPr>
          <p:blipFill>
            <a:blip r:embed="rId2"/>
            <a:srcRect l="0" t="17390" r="0" b="17390"/>
            <a:stretch>
              <a:fillRect/>
            </a:stretch>
          </p:blipFill>
          <p:spPr>
            <a:xfrm flipH="false" flipV="false">
              <a:off x="0" y="0"/>
              <a:ext cx="24384000" cy="10601947"/>
            </a:xfrm>
            <a:prstGeom prst="rect">
              <a:avLst/>
            </a:prstGeom>
          </p:spPr>
        </p:pic>
      </p:grpSp>
      <p:sp>
        <p:nvSpPr>
          <p:cNvPr name="Freeform 5" id="5"/>
          <p:cNvSpPr/>
          <p:nvPr/>
        </p:nvSpPr>
        <p:spPr>
          <a:xfrm flipH="false" flipV="false" rot="0">
            <a:off x="-64880" y="780928"/>
            <a:ext cx="18352880" cy="5175240"/>
          </a:xfrm>
          <a:custGeom>
            <a:avLst/>
            <a:gdLst/>
            <a:ahLst/>
            <a:cxnLst/>
            <a:rect r="r" b="b" t="t" l="l"/>
            <a:pathLst>
              <a:path h="5175240" w="18352880">
                <a:moveTo>
                  <a:pt x="0" y="0"/>
                </a:moveTo>
                <a:lnTo>
                  <a:pt x="18352880" y="0"/>
                </a:lnTo>
                <a:lnTo>
                  <a:pt x="18352880" y="5175240"/>
                </a:lnTo>
                <a:lnTo>
                  <a:pt x="0" y="5175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-13635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7182500" y="6186377"/>
            <a:ext cx="1868304" cy="1868304"/>
          </a:xfrm>
          <a:custGeom>
            <a:avLst/>
            <a:gdLst/>
            <a:ahLst/>
            <a:cxnLst/>
            <a:rect r="r" b="b" t="t" l="l"/>
            <a:pathLst>
              <a:path h="1868304" w="1868304">
                <a:moveTo>
                  <a:pt x="0" y="0"/>
                </a:moveTo>
                <a:lnTo>
                  <a:pt x="1868305" y="0"/>
                </a:lnTo>
                <a:lnTo>
                  <a:pt x="1868305" y="1868304"/>
                </a:lnTo>
                <a:lnTo>
                  <a:pt x="0" y="186830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1649758">
            <a:off x="11645926" y="4699838"/>
            <a:ext cx="6613034" cy="5585259"/>
          </a:xfrm>
          <a:custGeom>
            <a:avLst/>
            <a:gdLst/>
            <a:ahLst/>
            <a:cxnLst/>
            <a:rect r="r" b="b" t="t" l="l"/>
            <a:pathLst>
              <a:path h="5585259" w="6613034">
                <a:moveTo>
                  <a:pt x="0" y="0"/>
                </a:moveTo>
                <a:lnTo>
                  <a:pt x="6613034" y="0"/>
                </a:lnTo>
                <a:lnTo>
                  <a:pt x="6613034" y="5585259"/>
                </a:lnTo>
                <a:lnTo>
                  <a:pt x="0" y="558525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7434780">
            <a:off x="9882564" y="3997742"/>
            <a:ext cx="3463249" cy="2291517"/>
          </a:xfrm>
          <a:custGeom>
            <a:avLst/>
            <a:gdLst/>
            <a:ahLst/>
            <a:cxnLst/>
            <a:rect r="r" b="b" t="t" l="l"/>
            <a:pathLst>
              <a:path h="2291517" w="3463249">
                <a:moveTo>
                  <a:pt x="0" y="0"/>
                </a:moveTo>
                <a:lnTo>
                  <a:pt x="3463250" y="0"/>
                </a:lnTo>
                <a:lnTo>
                  <a:pt x="3463250" y="2291516"/>
                </a:lnTo>
                <a:lnTo>
                  <a:pt x="0" y="229151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8505970">
            <a:off x="9802787" y="7118266"/>
            <a:ext cx="1113994" cy="727317"/>
          </a:xfrm>
          <a:custGeom>
            <a:avLst/>
            <a:gdLst/>
            <a:ahLst/>
            <a:cxnLst/>
            <a:rect r="r" b="b" t="t" l="l"/>
            <a:pathLst>
              <a:path h="727317" w="1113994">
                <a:moveTo>
                  <a:pt x="0" y="0"/>
                </a:moveTo>
                <a:lnTo>
                  <a:pt x="1113993" y="0"/>
                </a:lnTo>
                <a:lnTo>
                  <a:pt x="1113993" y="727317"/>
                </a:lnTo>
                <a:lnTo>
                  <a:pt x="0" y="7273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6883" t="-73432" r="0" b="-59776"/>
            </a:stretch>
          </a:blipFill>
        </p:spPr>
      </p:sp>
      <p:grpSp>
        <p:nvGrpSpPr>
          <p:cNvPr name="Group 10" id="10"/>
          <p:cNvGrpSpPr/>
          <p:nvPr/>
        </p:nvGrpSpPr>
        <p:grpSpPr>
          <a:xfrm rot="0">
            <a:off x="1028700" y="5429124"/>
            <a:ext cx="7087953" cy="2844881"/>
            <a:chOff x="0" y="0"/>
            <a:chExt cx="9450604" cy="3793175"/>
          </a:xfrm>
        </p:grpSpPr>
        <p:sp>
          <p:nvSpPr>
            <p:cNvPr name="TextBox 11" id="11"/>
            <p:cNvSpPr txBox="true"/>
            <p:nvPr/>
          </p:nvSpPr>
          <p:spPr>
            <a:xfrm rot="0">
              <a:off x="1138979" y="2299513"/>
              <a:ext cx="3686094" cy="7186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548"/>
                </a:lnSpc>
                <a:spcBef>
                  <a:spcPct val="0"/>
                </a:spcBef>
              </a:pPr>
              <a:r>
                <a:rPr lang="en-US" sz="3248">
                  <a:solidFill>
                    <a:srgbClr val="FFFFFF"/>
                  </a:solidFill>
                  <a:latin typeface="Bebas Neue"/>
                  <a:ea typeface="Bebas Neue"/>
                  <a:cs typeface="Bebas Neue"/>
                  <a:sym typeface="Bebas Neue"/>
                </a:rPr>
                <a:t>@KIDMuseumMD</a:t>
              </a:r>
            </a:p>
          </p:txBody>
        </p:sp>
        <p:sp>
          <p:nvSpPr>
            <p:cNvPr name="Freeform 12" id="12"/>
            <p:cNvSpPr/>
            <p:nvPr/>
          </p:nvSpPr>
          <p:spPr>
            <a:xfrm flipH="false" flipV="false" rot="0">
              <a:off x="56561" y="2326446"/>
              <a:ext cx="743819" cy="542223"/>
            </a:xfrm>
            <a:custGeom>
              <a:avLst/>
              <a:gdLst/>
              <a:ahLst/>
              <a:cxnLst/>
              <a:rect r="r" b="b" t="t" l="l"/>
              <a:pathLst>
                <a:path h="542223" w="743819">
                  <a:moveTo>
                    <a:pt x="0" y="0"/>
                  </a:moveTo>
                  <a:lnTo>
                    <a:pt x="743819" y="0"/>
                  </a:lnTo>
                  <a:lnTo>
                    <a:pt x="743819" y="542223"/>
                  </a:lnTo>
                  <a:lnTo>
                    <a:pt x="0" y="5422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/>
              <a:stretch>
                <a:fillRect l="0" t="-22055" r="0" b="-22055"/>
              </a:stretch>
            </a:blipFill>
          </p:spPr>
        </p:sp>
        <p:sp>
          <p:nvSpPr>
            <p:cNvPr name="TextBox 13" id="13"/>
            <p:cNvSpPr txBox="true"/>
            <p:nvPr/>
          </p:nvSpPr>
          <p:spPr>
            <a:xfrm rot="0">
              <a:off x="1253138" y="-11537"/>
              <a:ext cx="7128609" cy="7186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548"/>
                </a:lnSpc>
                <a:spcBef>
                  <a:spcPct val="0"/>
                </a:spcBef>
              </a:pPr>
              <a:r>
                <a:rPr lang="en-US" sz="3248">
                  <a:solidFill>
                    <a:srgbClr val="FFFFFF"/>
                  </a:solidFill>
                  <a:latin typeface="Bebas Neue"/>
                  <a:ea typeface="Bebas Neue"/>
                  <a:cs typeface="Bebas Neue"/>
                  <a:sym typeface="Bebas Neue"/>
                </a:rPr>
                <a:t>youtube.com/user/KIDMuseum</a:t>
              </a:r>
            </a:p>
          </p:txBody>
        </p:sp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1030094" cy="547824"/>
            </a:xfrm>
            <a:custGeom>
              <a:avLst/>
              <a:gdLst/>
              <a:ahLst/>
              <a:cxnLst/>
              <a:rect r="r" b="b" t="t" l="l"/>
              <a:pathLst>
                <a:path h="547824" w="1030094">
                  <a:moveTo>
                    <a:pt x="0" y="0"/>
                  </a:moveTo>
                  <a:lnTo>
                    <a:pt x="1030094" y="0"/>
                  </a:lnTo>
                  <a:lnTo>
                    <a:pt x="1030094" y="547824"/>
                  </a:lnTo>
                  <a:lnTo>
                    <a:pt x="0" y="5478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/>
              <a:stretch>
                <a:fillRect l="0" t="-22055" r="0" b="-22055"/>
              </a:stretch>
            </a:blipFill>
          </p:spPr>
        </p:sp>
        <p:sp>
          <p:nvSpPr>
            <p:cNvPr name="TextBox 15" id="15"/>
            <p:cNvSpPr txBox="true"/>
            <p:nvPr/>
          </p:nvSpPr>
          <p:spPr>
            <a:xfrm rot="0">
              <a:off x="1165779" y="1548384"/>
              <a:ext cx="8284825" cy="7186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548"/>
                </a:lnSpc>
                <a:spcBef>
                  <a:spcPct val="0"/>
                </a:spcBef>
              </a:pPr>
              <a:r>
                <a:rPr lang="en-US" sz="3248">
                  <a:solidFill>
                    <a:srgbClr val="FFFFFF"/>
                  </a:solidFill>
                  <a:latin typeface="Bebas Neue"/>
                  <a:ea typeface="Bebas Neue"/>
                  <a:cs typeface="Bebas Neue"/>
                  <a:sym typeface="Bebas Neue"/>
                </a:rPr>
                <a:t>linkedin.com/company/kid-museum</a:t>
              </a:r>
            </a:p>
          </p:txBody>
        </p:sp>
        <p:sp>
          <p:nvSpPr>
            <p:cNvPr name="Freeform 16" id="16"/>
            <p:cNvSpPr/>
            <p:nvPr/>
          </p:nvSpPr>
          <p:spPr>
            <a:xfrm flipH="false" flipV="false" rot="0">
              <a:off x="48931" y="1512305"/>
              <a:ext cx="793570" cy="555338"/>
            </a:xfrm>
            <a:custGeom>
              <a:avLst/>
              <a:gdLst/>
              <a:ahLst/>
              <a:cxnLst/>
              <a:rect r="r" b="b" t="t" l="l"/>
              <a:pathLst>
                <a:path h="555338" w="793570">
                  <a:moveTo>
                    <a:pt x="0" y="0"/>
                  </a:moveTo>
                  <a:lnTo>
                    <a:pt x="793570" y="0"/>
                  </a:lnTo>
                  <a:lnTo>
                    <a:pt x="793570" y="555338"/>
                  </a:lnTo>
                  <a:lnTo>
                    <a:pt x="0" y="55533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 l="0" t="-22055" r="0" b="-22055"/>
              </a:stretch>
            </a:blipFill>
          </p:spPr>
        </p:sp>
        <p:sp>
          <p:nvSpPr>
            <p:cNvPr name="TextBox 17" id="17"/>
            <p:cNvSpPr txBox="true"/>
            <p:nvPr/>
          </p:nvSpPr>
          <p:spPr>
            <a:xfrm rot="0">
              <a:off x="1142937" y="3074529"/>
              <a:ext cx="6057418" cy="7186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548"/>
                </a:lnSpc>
                <a:spcBef>
                  <a:spcPct val="0"/>
                </a:spcBef>
              </a:pPr>
              <a:r>
                <a:rPr lang="en-US" sz="3248">
                  <a:solidFill>
                    <a:srgbClr val="FFFFFF"/>
                  </a:solidFill>
                  <a:latin typeface="Bebas Neue"/>
                  <a:ea typeface="Bebas Neue"/>
                  <a:cs typeface="Bebas Neue"/>
                  <a:sym typeface="Bebas Neue"/>
                </a:rPr>
                <a:t>facebook.com/KIDMuseum</a:t>
              </a:r>
            </a:p>
          </p:txBody>
        </p:sp>
        <p:sp>
          <p:nvSpPr>
            <p:cNvPr name="Freeform 18" id="18"/>
            <p:cNvSpPr/>
            <p:nvPr/>
          </p:nvSpPr>
          <p:spPr>
            <a:xfrm flipH="false" flipV="false" rot="0">
              <a:off x="230466" y="3077574"/>
              <a:ext cx="415240" cy="539082"/>
            </a:xfrm>
            <a:custGeom>
              <a:avLst/>
              <a:gdLst/>
              <a:ahLst/>
              <a:cxnLst/>
              <a:rect r="r" b="b" t="t" l="l"/>
              <a:pathLst>
                <a:path h="539082" w="415240">
                  <a:moveTo>
                    <a:pt x="0" y="0"/>
                  </a:moveTo>
                  <a:lnTo>
                    <a:pt x="415240" y="0"/>
                  </a:lnTo>
                  <a:lnTo>
                    <a:pt x="415240" y="539083"/>
                  </a:lnTo>
                  <a:lnTo>
                    <a:pt x="0" y="5390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/>
              <a:stretch>
                <a:fillRect l="0" t="-22055" r="0" b="-22055"/>
              </a:stretch>
            </a:blipFill>
          </p:spPr>
        </p:sp>
        <p:sp>
          <p:nvSpPr>
            <p:cNvPr name="TextBox 19" id="19"/>
            <p:cNvSpPr txBox="true"/>
            <p:nvPr/>
          </p:nvSpPr>
          <p:spPr>
            <a:xfrm rot="0">
              <a:off x="1225555" y="698784"/>
              <a:ext cx="3024702" cy="718646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l">
                <a:lnSpc>
                  <a:spcPts val="4548"/>
                </a:lnSpc>
                <a:spcBef>
                  <a:spcPct val="0"/>
                </a:spcBef>
              </a:pPr>
              <a:r>
                <a:rPr lang="en-US" sz="3248">
                  <a:solidFill>
                    <a:srgbClr val="FFFFFF"/>
                  </a:solidFill>
                  <a:latin typeface="Bebas Neue"/>
                  <a:ea typeface="Bebas Neue"/>
                  <a:cs typeface="Bebas Neue"/>
                  <a:sym typeface="Bebas Neue"/>
                </a:rPr>
                <a:t>@kidmuseum</a:t>
              </a:r>
            </a:p>
          </p:txBody>
        </p:sp>
        <p:sp>
          <p:nvSpPr>
            <p:cNvPr name="Freeform 20" id="20"/>
            <p:cNvSpPr/>
            <p:nvPr/>
          </p:nvSpPr>
          <p:spPr>
            <a:xfrm flipH="false" flipV="false" rot="0">
              <a:off x="48931" y="766525"/>
              <a:ext cx="778310" cy="539082"/>
            </a:xfrm>
            <a:custGeom>
              <a:avLst/>
              <a:gdLst/>
              <a:ahLst/>
              <a:cxnLst/>
              <a:rect r="r" b="b" t="t" l="l"/>
              <a:pathLst>
                <a:path h="539082" w="778310">
                  <a:moveTo>
                    <a:pt x="0" y="0"/>
                  </a:moveTo>
                  <a:lnTo>
                    <a:pt x="778311" y="0"/>
                  </a:lnTo>
                  <a:lnTo>
                    <a:pt x="778311" y="539082"/>
                  </a:lnTo>
                  <a:lnTo>
                    <a:pt x="0" y="53908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6"/>
              <a:stretch>
                <a:fillRect l="0" t="-22055" r="0" b="-22055"/>
              </a:stretch>
            </a:blipFill>
          </p:spPr>
        </p:sp>
      </p:grpSp>
      <p:sp>
        <p:nvSpPr>
          <p:cNvPr name="TextBox 21" id="21"/>
          <p:cNvSpPr txBox="true"/>
          <p:nvPr/>
        </p:nvSpPr>
        <p:spPr>
          <a:xfrm rot="0">
            <a:off x="12614350" y="7528529"/>
            <a:ext cx="4256634" cy="17297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52"/>
              </a:lnSpc>
            </a:pPr>
            <a:r>
              <a:rPr lang="en-US" sz="2465" i="true">
                <a:solidFill>
                  <a:srgbClr val="FFFFFF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Interested in more info about teacher PD? Sign up for our educator newsletter!</a:t>
            </a:r>
          </a:p>
        </p:txBody>
      </p:sp>
      <p:sp>
        <p:nvSpPr>
          <p:cNvPr name="Freeform 22" id="22"/>
          <p:cNvSpPr/>
          <p:nvPr/>
        </p:nvSpPr>
        <p:spPr>
          <a:xfrm flipH="false" flipV="false" rot="0">
            <a:off x="13884686" y="5247540"/>
            <a:ext cx="2184846" cy="2184846"/>
          </a:xfrm>
          <a:custGeom>
            <a:avLst/>
            <a:gdLst/>
            <a:ahLst/>
            <a:cxnLst/>
            <a:rect r="r" b="b" t="t" l="l"/>
            <a:pathLst>
              <a:path h="2184846" w="2184846">
                <a:moveTo>
                  <a:pt x="0" y="0"/>
                </a:moveTo>
                <a:lnTo>
                  <a:pt x="2184846" y="0"/>
                </a:lnTo>
                <a:lnTo>
                  <a:pt x="2184846" y="2184846"/>
                </a:lnTo>
                <a:lnTo>
                  <a:pt x="0" y="218484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03B6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0"/>
            <a:ext cx="8245309" cy="10287000"/>
            <a:chOff x="0" y="0"/>
            <a:chExt cx="10993746" cy="13716000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35071" t="0" r="11493" b="0"/>
            <a:stretch>
              <a:fillRect/>
            </a:stretch>
          </p:blipFill>
          <p:spPr>
            <a:xfrm flipH="false" flipV="false">
              <a:off x="0" y="0"/>
              <a:ext cx="10993746" cy="13716000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-5400000">
            <a:off x="-106475" y="1925690"/>
            <a:ext cx="10415587" cy="6307032"/>
          </a:xfrm>
          <a:custGeom>
            <a:avLst/>
            <a:gdLst/>
            <a:ahLst/>
            <a:cxnLst/>
            <a:rect r="r" b="b" t="t" l="l"/>
            <a:pathLst>
              <a:path h="6307032" w="10415587">
                <a:moveTo>
                  <a:pt x="0" y="0"/>
                </a:moveTo>
                <a:lnTo>
                  <a:pt x="10415587" y="0"/>
                </a:lnTo>
                <a:lnTo>
                  <a:pt x="10415587" y="6307032"/>
                </a:lnTo>
                <a:lnTo>
                  <a:pt x="0" y="630703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-121917" t="0" r="-22105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-1660954">
            <a:off x="3192387" y="6434288"/>
            <a:ext cx="6066943" cy="5273185"/>
          </a:xfrm>
          <a:custGeom>
            <a:avLst/>
            <a:gdLst/>
            <a:ahLst/>
            <a:cxnLst/>
            <a:rect r="r" b="b" t="t" l="l"/>
            <a:pathLst>
              <a:path h="5273185" w="6066943">
                <a:moveTo>
                  <a:pt x="0" y="0"/>
                </a:moveTo>
                <a:lnTo>
                  <a:pt x="6066943" y="0"/>
                </a:lnTo>
                <a:lnTo>
                  <a:pt x="6066943" y="5273185"/>
                </a:lnTo>
                <a:lnTo>
                  <a:pt x="0" y="527318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7987862">
            <a:off x="7365153" y="4474403"/>
            <a:ext cx="495152" cy="797942"/>
          </a:xfrm>
          <a:custGeom>
            <a:avLst/>
            <a:gdLst/>
            <a:ahLst/>
            <a:cxnLst/>
            <a:rect r="r" b="b" t="t" l="l"/>
            <a:pathLst>
              <a:path h="797942" w="495152">
                <a:moveTo>
                  <a:pt x="0" y="0"/>
                </a:moveTo>
                <a:lnTo>
                  <a:pt x="495152" y="0"/>
                </a:lnTo>
                <a:lnTo>
                  <a:pt x="495152" y="797942"/>
                </a:lnTo>
                <a:lnTo>
                  <a:pt x="0" y="7979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230198" t="-78052" r="-5388" b="-71840"/>
            </a:stretch>
          </a:blipFill>
        </p:spPr>
      </p:sp>
      <p:sp>
        <p:nvSpPr>
          <p:cNvPr name="TextBox 7" id="7"/>
          <p:cNvSpPr txBox="true"/>
          <p:nvPr/>
        </p:nvSpPr>
        <p:spPr>
          <a:xfrm rot="0">
            <a:off x="8506004" y="2336181"/>
            <a:ext cx="7224039" cy="128714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179"/>
              </a:lnSpc>
            </a:pPr>
            <a:r>
              <a:rPr lang="en-US" sz="3699" b="true">
                <a:solidFill>
                  <a:srgbClr val="FFBF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 hub for innovation in teaching and learning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8495010" y="3960620"/>
            <a:ext cx="8324969" cy="54171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69286" indent="-334643" lvl="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KID Museum equips kids with the skills they need to invent the future.</a:t>
            </a:r>
          </a:p>
          <a:p>
            <a:pPr algn="l">
              <a:lnSpc>
                <a:spcPts val="4339"/>
              </a:lnSpc>
            </a:pPr>
          </a:p>
          <a:p>
            <a:pPr algn="l" marL="669286" indent="-334643" lvl="1">
              <a:lnSpc>
                <a:spcPts val="4339"/>
              </a:lnSpc>
              <a:buFont typeface="Arial"/>
              <a:buChar char="•"/>
            </a:pPr>
            <a:r>
              <a:rPr lang="en-US" sz="30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Our hands-on, experiential programs: </a:t>
            </a:r>
          </a:p>
          <a:p>
            <a:pPr algn="l" marL="1338572" indent="-446191" lvl="2">
              <a:lnSpc>
                <a:spcPts val="4339"/>
              </a:lnSpc>
              <a:buFont typeface="Arial"/>
              <a:buChar char="⚬"/>
            </a:pPr>
            <a:r>
              <a:rPr lang="en-US" sz="30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Boost engagement and improve student outcomes</a:t>
            </a:r>
          </a:p>
          <a:p>
            <a:pPr algn="l" marL="1338572" indent="-446191" lvl="2">
              <a:lnSpc>
                <a:spcPts val="4339"/>
              </a:lnSpc>
              <a:buFont typeface="Arial"/>
              <a:buChar char="⚬"/>
            </a:pPr>
            <a:r>
              <a:rPr lang="en-US" sz="30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Foster durable, critical thinking and creative problem solving skills</a:t>
            </a:r>
          </a:p>
          <a:p>
            <a:pPr algn="l" marL="1338572" indent="-446191" lvl="2">
              <a:lnSpc>
                <a:spcPts val="4339"/>
              </a:lnSpc>
              <a:buFont typeface="Arial"/>
              <a:buChar char="⚬"/>
            </a:pPr>
            <a:r>
              <a:rPr lang="en-US" sz="30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Support teachers as changemakers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8506004" y="1190625"/>
            <a:ext cx="8015572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5"/>
              </a:lnSpc>
            </a:pPr>
            <a:r>
              <a:rPr lang="en-US" b="true" sz="75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KID MUSEUM</a:t>
            </a:r>
          </a:p>
        </p:txBody>
      </p:sp>
    </p:spTree>
  </p:cSld>
  <p:clrMapOvr>
    <a:masterClrMapping/>
  </p:clrMapOvr>
  <p:transition spd="fast">
    <p:fade/>
  </p:transition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03B6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28700" y="2273602"/>
            <a:ext cx="5061830" cy="5121682"/>
          </a:xfrm>
          <a:custGeom>
            <a:avLst/>
            <a:gdLst/>
            <a:ahLst/>
            <a:cxnLst/>
            <a:rect r="r" b="b" t="t" l="l"/>
            <a:pathLst>
              <a:path h="5121682" w="5061830">
                <a:moveTo>
                  <a:pt x="0" y="0"/>
                </a:moveTo>
                <a:lnTo>
                  <a:pt x="5061830" y="0"/>
                </a:lnTo>
                <a:lnTo>
                  <a:pt x="5061830" y="5121682"/>
                </a:lnTo>
                <a:lnTo>
                  <a:pt x="0" y="51216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6613085" y="2273602"/>
            <a:ext cx="5061830" cy="5121682"/>
          </a:xfrm>
          <a:custGeom>
            <a:avLst/>
            <a:gdLst/>
            <a:ahLst/>
            <a:cxnLst/>
            <a:rect r="r" b="b" t="t" l="l"/>
            <a:pathLst>
              <a:path h="5121682" w="5061830">
                <a:moveTo>
                  <a:pt x="0" y="0"/>
                </a:moveTo>
                <a:lnTo>
                  <a:pt x="5061830" y="0"/>
                </a:lnTo>
                <a:lnTo>
                  <a:pt x="5061830" y="5121682"/>
                </a:lnTo>
                <a:lnTo>
                  <a:pt x="0" y="51216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198790" y="2273602"/>
            <a:ext cx="5061830" cy="5121682"/>
          </a:xfrm>
          <a:custGeom>
            <a:avLst/>
            <a:gdLst/>
            <a:ahLst/>
            <a:cxnLst/>
            <a:rect r="r" b="b" t="t" l="l"/>
            <a:pathLst>
              <a:path h="5121682" w="5061830">
                <a:moveTo>
                  <a:pt x="0" y="0"/>
                </a:moveTo>
                <a:lnTo>
                  <a:pt x="5061830" y="0"/>
                </a:lnTo>
                <a:lnTo>
                  <a:pt x="5061830" y="5121682"/>
                </a:lnTo>
                <a:lnTo>
                  <a:pt x="0" y="51216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389082" y="2663911"/>
            <a:ext cx="4341065" cy="4341065"/>
            <a:chOff x="0" y="0"/>
            <a:chExt cx="812800" cy="81280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4"/>
              <a:stretch>
                <a:fillRect l="-25046" t="0" r="-25046" b="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6974127" y="2663911"/>
            <a:ext cx="4341065" cy="4341065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5"/>
              <a:stretch>
                <a:fillRect l="-25136" t="0" r="-25136" b="0"/>
              </a:stretch>
            </a:blipFill>
          </p:spPr>
        </p:sp>
      </p:grpSp>
      <p:grpSp>
        <p:nvGrpSpPr>
          <p:cNvPr name="Group 9" id="9"/>
          <p:cNvGrpSpPr/>
          <p:nvPr/>
        </p:nvGrpSpPr>
        <p:grpSpPr>
          <a:xfrm rot="0">
            <a:off x="12560740" y="2663911"/>
            <a:ext cx="4341065" cy="4341065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blipFill>
              <a:blip r:embed="rId6"/>
              <a:stretch>
                <a:fillRect l="-13747" t="-44325" r="-3951" b="-27841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1028700" y="7678098"/>
            <a:ext cx="5061830" cy="1389702"/>
          </a:xfrm>
          <a:custGeom>
            <a:avLst/>
            <a:gdLst/>
            <a:ahLst/>
            <a:cxnLst/>
            <a:rect r="r" b="b" t="t" l="l"/>
            <a:pathLst>
              <a:path h="1389702" w="5061830">
                <a:moveTo>
                  <a:pt x="0" y="0"/>
                </a:moveTo>
                <a:lnTo>
                  <a:pt x="5061830" y="0"/>
                </a:lnTo>
                <a:lnTo>
                  <a:pt x="5061830" y="1389702"/>
                </a:lnTo>
                <a:lnTo>
                  <a:pt x="0" y="13897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028700" y="1190625"/>
            <a:ext cx="16230600" cy="9810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125"/>
              </a:lnSpc>
            </a:pPr>
            <a:r>
              <a:rPr lang="en-US" b="true" sz="75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AN ECOSYSTEM OF LEARNING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1238621" y="8008511"/>
            <a:ext cx="4641988" cy="779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19"/>
              </a:lnSpc>
            </a:pPr>
            <a:r>
              <a:rPr lang="en-US" sz="2399">
                <a:solidFill>
                  <a:srgbClr val="303B6E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S</a:t>
            </a:r>
            <a:r>
              <a:rPr lang="en-US" sz="2399">
                <a:solidFill>
                  <a:srgbClr val="303B6E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tudent programs </a:t>
            </a:r>
          </a:p>
          <a:p>
            <a:pPr algn="ctr">
              <a:lnSpc>
                <a:spcPts val="3119"/>
              </a:lnSpc>
              <a:spcBef>
                <a:spcPct val="0"/>
              </a:spcBef>
            </a:pPr>
            <a:r>
              <a:rPr lang="en-US" sz="2399">
                <a:solidFill>
                  <a:srgbClr val="303B6E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and curriculum</a:t>
            </a:r>
          </a:p>
        </p:txBody>
      </p:sp>
      <p:sp>
        <p:nvSpPr>
          <p:cNvPr name="Freeform 14" id="14"/>
          <p:cNvSpPr/>
          <p:nvPr/>
        </p:nvSpPr>
        <p:spPr>
          <a:xfrm flipH="false" flipV="false" rot="0">
            <a:off x="6613745" y="7653385"/>
            <a:ext cx="5061830" cy="1389702"/>
          </a:xfrm>
          <a:custGeom>
            <a:avLst/>
            <a:gdLst/>
            <a:ahLst/>
            <a:cxnLst/>
            <a:rect r="r" b="b" t="t" l="l"/>
            <a:pathLst>
              <a:path h="1389702" w="5061830">
                <a:moveTo>
                  <a:pt x="0" y="0"/>
                </a:moveTo>
                <a:lnTo>
                  <a:pt x="5061830" y="0"/>
                </a:lnTo>
                <a:lnTo>
                  <a:pt x="5061830" y="1389702"/>
                </a:lnTo>
                <a:lnTo>
                  <a:pt x="0" y="13897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6823666" y="7983799"/>
            <a:ext cx="4641988" cy="779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19"/>
              </a:lnSpc>
            </a:pPr>
            <a:r>
              <a:rPr lang="en-US" sz="2399">
                <a:solidFill>
                  <a:srgbClr val="303B6E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Teacher Professional</a:t>
            </a:r>
          </a:p>
          <a:p>
            <a:pPr algn="ctr">
              <a:lnSpc>
                <a:spcPts val="3119"/>
              </a:lnSpc>
              <a:spcBef>
                <a:spcPct val="0"/>
              </a:spcBef>
            </a:pPr>
            <a:r>
              <a:rPr lang="en-US" sz="2399">
                <a:solidFill>
                  <a:srgbClr val="303B6E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Development</a:t>
            </a:r>
          </a:p>
        </p:txBody>
      </p:sp>
      <p:sp>
        <p:nvSpPr>
          <p:cNvPr name="Freeform 16" id="16"/>
          <p:cNvSpPr/>
          <p:nvPr/>
        </p:nvSpPr>
        <p:spPr>
          <a:xfrm flipH="false" flipV="false" rot="0">
            <a:off x="12197470" y="7628673"/>
            <a:ext cx="5061830" cy="1389702"/>
          </a:xfrm>
          <a:custGeom>
            <a:avLst/>
            <a:gdLst/>
            <a:ahLst/>
            <a:cxnLst/>
            <a:rect r="r" b="b" t="t" l="l"/>
            <a:pathLst>
              <a:path h="1389702" w="5061830">
                <a:moveTo>
                  <a:pt x="0" y="0"/>
                </a:moveTo>
                <a:lnTo>
                  <a:pt x="5061830" y="0"/>
                </a:lnTo>
                <a:lnTo>
                  <a:pt x="5061830" y="1389702"/>
                </a:lnTo>
                <a:lnTo>
                  <a:pt x="0" y="13897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12407391" y="7959086"/>
            <a:ext cx="4641988" cy="7791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119"/>
              </a:lnSpc>
              <a:spcBef>
                <a:spcPct val="0"/>
              </a:spcBef>
            </a:pPr>
            <a:r>
              <a:rPr lang="en-US" sz="2399">
                <a:solidFill>
                  <a:srgbClr val="303B6E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Family Engageme</a:t>
            </a:r>
            <a:r>
              <a:rPr lang="en-US" sz="2399">
                <a:solidFill>
                  <a:srgbClr val="303B6E"/>
                </a:solidFill>
                <a:latin typeface="Montserrat Classic"/>
                <a:ea typeface="Montserrat Classic"/>
                <a:cs typeface="Montserrat Classic"/>
                <a:sym typeface="Montserrat Classic"/>
              </a:rPr>
              <a:t>nt &amp; Out of School Time Learning</a:t>
            </a:r>
          </a:p>
        </p:txBody>
      </p:sp>
    </p:spTree>
  </p:cSld>
  <p:clrMapOvr>
    <a:masterClrMapping/>
  </p:clrMapOvr>
  <p:transition spd="fast">
    <p:fade/>
  </p:transition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88483" y="0"/>
            <a:ext cx="15111034" cy="10672167"/>
          </a:xfrm>
          <a:custGeom>
            <a:avLst/>
            <a:gdLst/>
            <a:ahLst/>
            <a:cxnLst/>
            <a:rect r="r" b="b" t="t" l="l"/>
            <a:pathLst>
              <a:path h="10672167" w="15111034">
                <a:moveTo>
                  <a:pt x="0" y="0"/>
                </a:moveTo>
                <a:lnTo>
                  <a:pt x="15111034" y="0"/>
                </a:lnTo>
                <a:lnTo>
                  <a:pt x="15111034" y="10672167"/>
                </a:lnTo>
                <a:lnTo>
                  <a:pt x="0" y="1067216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</p:spTree>
  </p:cSld>
  <p:clrMapOvr>
    <a:masterClrMapping/>
  </p:clrMapOvr>
  <p:transition spd="fast">
    <p:fade/>
  </p:transition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174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0" y="-1181100"/>
            <a:ext cx="18288000" cy="7951460"/>
            <a:chOff x="0" y="0"/>
            <a:chExt cx="24384000" cy="10601947"/>
          </a:xfrm>
        </p:grpSpPr>
        <p:pic>
          <p:nvPicPr>
            <p:cNvPr name="Picture 3" id="3"/>
            <p:cNvPicPr>
              <a:picLocks noChangeAspect="true"/>
            </p:cNvPicPr>
            <p:nvPr/>
          </p:nvPicPr>
          <p:blipFill>
            <a:blip r:embed="rId2"/>
            <a:srcRect l="0" t="17390" r="0" b="17390"/>
            <a:stretch>
              <a:fillRect/>
            </a:stretch>
          </p:blipFill>
          <p:spPr>
            <a:xfrm flipH="false" flipV="false">
              <a:off x="0" y="0"/>
              <a:ext cx="24384000" cy="10601947"/>
            </a:xfrm>
            <a:prstGeom prst="rect">
              <a:avLst/>
            </a:prstGeom>
          </p:spPr>
        </p:pic>
      </p:grpSp>
      <p:sp>
        <p:nvSpPr>
          <p:cNvPr name="Freeform 4" id="4"/>
          <p:cNvSpPr/>
          <p:nvPr/>
        </p:nvSpPr>
        <p:spPr>
          <a:xfrm flipH="false" flipV="false" rot="0">
            <a:off x="0" y="1707549"/>
            <a:ext cx="18352880" cy="5175240"/>
          </a:xfrm>
          <a:custGeom>
            <a:avLst/>
            <a:gdLst/>
            <a:ahLst/>
            <a:cxnLst/>
            <a:rect r="r" b="b" t="t" l="l"/>
            <a:pathLst>
              <a:path h="5175240" w="18352880">
                <a:moveTo>
                  <a:pt x="0" y="0"/>
                </a:moveTo>
                <a:lnTo>
                  <a:pt x="18352880" y="0"/>
                </a:lnTo>
                <a:lnTo>
                  <a:pt x="18352880" y="5175240"/>
                </a:lnTo>
                <a:lnTo>
                  <a:pt x="0" y="51752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-13635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381034">
            <a:off x="9613900" y="6078464"/>
            <a:ext cx="7315200" cy="1383792"/>
          </a:xfrm>
          <a:custGeom>
            <a:avLst/>
            <a:gdLst/>
            <a:ahLst/>
            <a:cxnLst/>
            <a:rect r="r" b="b" t="t" l="l"/>
            <a:pathLst>
              <a:path h="1383792" w="7315200">
                <a:moveTo>
                  <a:pt x="0" y="0"/>
                </a:moveTo>
                <a:lnTo>
                  <a:pt x="7315200" y="0"/>
                </a:lnTo>
                <a:lnTo>
                  <a:pt x="7315200" y="1383792"/>
                </a:lnTo>
                <a:lnTo>
                  <a:pt x="0" y="13837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1028700" y="7834008"/>
            <a:ext cx="16334171" cy="26997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82"/>
              </a:lnSpc>
            </a:pPr>
            <a:r>
              <a:rPr lang="en-US" sz="5700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Elementary Cardboard and Paper Breakout Group</a:t>
            </a:r>
          </a:p>
          <a:p>
            <a:pPr algn="l">
              <a:lnSpc>
                <a:spcPts val="7182"/>
              </a:lnSpc>
            </a:pPr>
          </a:p>
        </p:txBody>
      </p:sp>
    </p:spTree>
  </p:cSld>
  <p:clrMapOvr>
    <a:masterClrMapping/>
  </p:clrMapOvr>
  <p:transition spd="fast">
    <p:fade/>
  </p:transition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174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5400000">
            <a:off x="-136593" y="4694298"/>
            <a:ext cx="4878643" cy="2919760"/>
          </a:xfrm>
          <a:custGeom>
            <a:avLst/>
            <a:gdLst/>
            <a:ahLst/>
            <a:cxnLst/>
            <a:rect r="r" b="b" t="t" l="l"/>
            <a:pathLst>
              <a:path h="2919760" w="4878643">
                <a:moveTo>
                  <a:pt x="0" y="0"/>
                </a:moveTo>
                <a:lnTo>
                  <a:pt x="4878643" y="0"/>
                </a:lnTo>
                <a:lnTo>
                  <a:pt x="4878643" y="2919760"/>
                </a:lnTo>
                <a:lnTo>
                  <a:pt x="0" y="29197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389" t="0" r="0" b="-10298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883695" y="3608443"/>
            <a:ext cx="6229807" cy="5091470"/>
          </a:xfrm>
          <a:custGeom>
            <a:avLst/>
            <a:gdLst/>
            <a:ahLst/>
            <a:cxnLst/>
            <a:rect r="r" b="b" t="t" l="l"/>
            <a:pathLst>
              <a:path h="5091470" w="6229807">
                <a:moveTo>
                  <a:pt x="0" y="0"/>
                </a:moveTo>
                <a:lnTo>
                  <a:pt x="6229807" y="0"/>
                </a:lnTo>
                <a:lnTo>
                  <a:pt x="6229807" y="5091470"/>
                </a:lnTo>
                <a:lnTo>
                  <a:pt x="0" y="50914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623162" y="1716267"/>
            <a:ext cx="17313776" cy="31242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 b="true">
                <a:solidFill>
                  <a:srgbClr val="FFBF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Choose:</a:t>
            </a:r>
          </a:p>
          <a:p>
            <a:pPr algn="l">
              <a:lnSpc>
                <a:spcPts val="6299"/>
              </a:lnSpc>
            </a:pPr>
            <a:r>
              <a:rPr lang="en-US" sz="44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 tool  + 1 piece of paper                               Play or create</a:t>
            </a:r>
          </a:p>
          <a:p>
            <a:pPr algn="l">
              <a:lnSpc>
                <a:spcPts val="6299"/>
              </a:lnSpc>
            </a:pPr>
            <a:r>
              <a:rPr lang="en-US" sz="44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                                                 something with</a:t>
            </a:r>
          </a:p>
          <a:p>
            <a:pPr algn="l">
              <a:lnSpc>
                <a:spcPts val="6299"/>
              </a:lnSpc>
            </a:pPr>
            <a:r>
              <a:rPr lang="en-US" sz="44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                                                                           your paper!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623162" y="748626"/>
            <a:ext cx="15678474" cy="996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5"/>
              </a:lnSpc>
            </a:pPr>
            <a:r>
              <a:rPr lang="en-US" b="true" sz="75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WARM UP ACTIVITY</a:t>
            </a:r>
          </a:p>
        </p:txBody>
      </p:sp>
    </p:spTree>
  </p:cSld>
  <p:clrMapOvr>
    <a:masterClrMapping/>
  </p:clrMapOvr>
  <p:transition spd="fast">
    <p:fade/>
  </p:transition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4174B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623162" y="1716267"/>
            <a:ext cx="17313776" cy="795337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6299"/>
              </a:lnSpc>
            </a:pPr>
            <a:r>
              <a:rPr lang="en-US" sz="4499" b="true">
                <a:solidFill>
                  <a:srgbClr val="FFBF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#1 FOLD</a:t>
            </a:r>
          </a:p>
          <a:p>
            <a:pPr algn="l" marL="971539" indent="-485769" lvl="1">
              <a:lnSpc>
                <a:spcPts val="6299"/>
              </a:lnSpc>
              <a:buFont typeface="Arial"/>
              <a:buChar char="•"/>
            </a:pPr>
            <a:r>
              <a:rPr lang="en-US" sz="44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Expl</a:t>
            </a:r>
            <a:r>
              <a:rPr lang="en-US" sz="44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ore folding techniques</a:t>
            </a:r>
          </a:p>
          <a:p>
            <a:pPr algn="l" marL="971539" indent="-485769" lvl="1">
              <a:lnSpc>
                <a:spcPts val="6299"/>
              </a:lnSpc>
              <a:buFont typeface="Arial"/>
              <a:buChar char="•"/>
            </a:pPr>
            <a:r>
              <a:rPr lang="en-US" sz="44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Try a 3D creature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6299"/>
              </a:lnSpc>
            </a:pPr>
            <a:r>
              <a:rPr lang="en-US" sz="4499" b="true">
                <a:solidFill>
                  <a:srgbClr val="FFBF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#2 CUT</a:t>
            </a:r>
          </a:p>
          <a:p>
            <a:pPr algn="l" marL="971539" indent="-485769" lvl="1">
              <a:lnSpc>
                <a:spcPts val="6299"/>
              </a:lnSpc>
              <a:buFont typeface="Arial"/>
              <a:buChar char="•"/>
            </a:pPr>
            <a:r>
              <a:rPr lang="en-US" sz="44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Test out different tools to cut or punch</a:t>
            </a:r>
          </a:p>
          <a:p>
            <a:pPr algn="l" marL="971539" indent="-485769" lvl="1">
              <a:lnSpc>
                <a:spcPts val="6299"/>
              </a:lnSpc>
              <a:buFont typeface="Arial"/>
              <a:buChar char="•"/>
            </a:pPr>
            <a:r>
              <a:rPr lang="en-US" sz="44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 inspired by </a:t>
            </a:r>
            <a:r>
              <a:rPr lang="en-US" b="true" sz="449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papel picado</a:t>
            </a:r>
          </a:p>
          <a:p>
            <a:pPr algn="l">
              <a:lnSpc>
                <a:spcPts val="3499"/>
              </a:lnSpc>
            </a:pPr>
          </a:p>
          <a:p>
            <a:pPr algn="l">
              <a:lnSpc>
                <a:spcPts val="6299"/>
              </a:lnSpc>
            </a:pPr>
            <a:r>
              <a:rPr lang="en-US" sz="4499" b="true">
                <a:solidFill>
                  <a:srgbClr val="FFBF4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#3 COMBINE</a:t>
            </a:r>
          </a:p>
          <a:p>
            <a:pPr algn="l" marL="971539" indent="-485769" lvl="1">
              <a:lnSpc>
                <a:spcPts val="6299"/>
              </a:lnSpc>
              <a:buFont typeface="Arial"/>
              <a:buChar char="•"/>
            </a:pPr>
            <a:r>
              <a:rPr lang="en-US" sz="44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Experiment with folding and cutting</a:t>
            </a:r>
          </a:p>
          <a:p>
            <a:pPr algn="l" marL="971539" indent="-485769" lvl="1">
              <a:lnSpc>
                <a:spcPts val="6299"/>
              </a:lnSpc>
              <a:buFont typeface="Arial"/>
              <a:buChar char="•"/>
            </a:pPr>
            <a:r>
              <a:rPr lang="en-US" sz="449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Try out simple </a:t>
            </a:r>
            <a:r>
              <a:rPr lang="en-US" b="true" sz="449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pop up designs</a:t>
            </a:r>
          </a:p>
        </p:txBody>
      </p:sp>
      <p:sp>
        <p:nvSpPr>
          <p:cNvPr name="Freeform 3" id="3"/>
          <p:cNvSpPr/>
          <p:nvPr/>
        </p:nvSpPr>
        <p:spPr>
          <a:xfrm flipH="false" flipV="false" rot="-5400000">
            <a:off x="11442906" y="124296"/>
            <a:ext cx="2774431" cy="3699242"/>
          </a:xfrm>
          <a:custGeom>
            <a:avLst/>
            <a:gdLst/>
            <a:ahLst/>
            <a:cxnLst/>
            <a:rect r="r" b="b" t="t" l="l"/>
            <a:pathLst>
              <a:path h="3699242" w="2774431">
                <a:moveTo>
                  <a:pt x="0" y="0"/>
                </a:moveTo>
                <a:lnTo>
                  <a:pt x="2774431" y="0"/>
                </a:lnTo>
                <a:lnTo>
                  <a:pt x="2774431" y="3699242"/>
                </a:lnTo>
                <a:lnTo>
                  <a:pt x="0" y="369924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791613" y="6692489"/>
            <a:ext cx="3776258" cy="3418852"/>
          </a:xfrm>
          <a:custGeom>
            <a:avLst/>
            <a:gdLst/>
            <a:ahLst/>
            <a:cxnLst/>
            <a:rect r="r" b="b" t="t" l="l"/>
            <a:pathLst>
              <a:path h="3418852" w="3776258">
                <a:moveTo>
                  <a:pt x="0" y="0"/>
                </a:moveTo>
                <a:lnTo>
                  <a:pt x="3776258" y="0"/>
                </a:lnTo>
                <a:lnTo>
                  <a:pt x="3776258" y="3418851"/>
                </a:lnTo>
                <a:lnTo>
                  <a:pt x="0" y="341885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-47271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14034391" y="3361133"/>
            <a:ext cx="4045346" cy="3176098"/>
          </a:xfrm>
          <a:custGeom>
            <a:avLst/>
            <a:gdLst/>
            <a:ahLst/>
            <a:cxnLst/>
            <a:rect r="r" b="b" t="t" l="l"/>
            <a:pathLst>
              <a:path h="3176098" w="4045346">
                <a:moveTo>
                  <a:pt x="0" y="0"/>
                </a:moveTo>
                <a:lnTo>
                  <a:pt x="4045347" y="0"/>
                </a:lnTo>
                <a:lnTo>
                  <a:pt x="4045347" y="3176098"/>
                </a:lnTo>
                <a:lnTo>
                  <a:pt x="0" y="317609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623162" y="748626"/>
            <a:ext cx="15678474" cy="9963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125"/>
              </a:lnSpc>
            </a:pPr>
            <a:r>
              <a:rPr lang="en-US" b="true" sz="7500">
                <a:solidFill>
                  <a:srgbClr val="FFFFFF"/>
                </a:solidFill>
                <a:latin typeface="Bebas Neue Bold"/>
                <a:ea typeface="Bebas Neue Bold"/>
                <a:cs typeface="Bebas Neue Bold"/>
                <a:sym typeface="Bebas Neue Bold"/>
              </a:rPr>
              <a:t>EXPLORATION: PAPER TECHNIQUES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DAG5KIApSS8</dc:identifier>
  <dcterms:modified xsi:type="dcterms:W3CDTF">2011-08-01T06:04:30Z</dcterms:modified>
  <cp:revision>1</cp:revision>
  <dc:title>26_Arlington Maker Studio_Day 1 Slides</dc:title>
</cp:coreProperties>
</file>